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x="18288000" cy="10287000"/>
  <p:notesSz cx="6858000" cy="9144000"/>
  <p:embeddedFontLst>
    <p:embeddedFont>
      <p:font typeface="Sailors" charset="1" panose="02000000000000000000"/>
      <p:regular r:id="rId28"/>
    </p:embeddedFont>
    <p:embeddedFont>
      <p:font typeface="Cooper Hewitt" charset="1" panose="00000000000000000000"/>
      <p:regular r:id="rId29"/>
    </p:embeddedFont>
    <p:embeddedFont>
      <p:font typeface="Source Sans Pro Bold" charset="1" panose="020B0703030403020204"/>
      <p:regular r:id="rId30"/>
    </p:embeddedFont>
    <p:embeddedFont>
      <p:font typeface="Source Sans Pro" charset="1" panose="020B0503030403020204"/>
      <p:regular r:id="rId31"/>
    </p:embeddedFont>
    <p:embeddedFont>
      <p:font typeface="Arimo" charset="1" panose="020B0604020202020204"/>
      <p:regular r:id="rId32"/>
    </p:embeddedFont>
    <p:embeddedFont>
      <p:font typeface="Canva Sans Bold" charset="1" panose="020B0803030501040103"/>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png" Type="http://schemas.openxmlformats.org/officeDocument/2006/relationships/image"/><Relationship Id="rId3" Target="../media/image37.svg" Type="http://schemas.openxmlformats.org/officeDocument/2006/relationships/image"/><Relationship Id="rId4" Target="../media/image38.png" Type="http://schemas.openxmlformats.org/officeDocument/2006/relationships/image"/><Relationship Id="rId5" Target="../media/image39.svg" Type="http://schemas.openxmlformats.org/officeDocument/2006/relationships/image"/><Relationship Id="rId6" Target="../media/image40.png" Type="http://schemas.openxmlformats.org/officeDocument/2006/relationships/image"/><Relationship Id="rId7" Target="../media/image41.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png" Type="http://schemas.openxmlformats.org/officeDocument/2006/relationships/image"/><Relationship Id="rId11" Target="../media/image45.svg" Type="http://schemas.openxmlformats.org/officeDocument/2006/relationships/image"/><Relationship Id="rId12" Target="../media/image46.png" Type="http://schemas.openxmlformats.org/officeDocument/2006/relationships/image"/><Relationship Id="rId13" Target="../media/image47.png" Type="http://schemas.openxmlformats.org/officeDocument/2006/relationships/image"/><Relationship Id="rId14" Target="../media/image48.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5.png" Type="http://schemas.openxmlformats.org/officeDocument/2006/relationships/image"/><Relationship Id="rId5" Target="../media/image6.svg" Type="http://schemas.openxmlformats.org/officeDocument/2006/relationships/image"/><Relationship Id="rId6" Target="../media/image19.png" Type="http://schemas.openxmlformats.org/officeDocument/2006/relationships/image"/><Relationship Id="rId7" Target="../media/image20.svg" Type="http://schemas.openxmlformats.org/officeDocument/2006/relationships/image"/><Relationship Id="rId8" Target="../media/image42.png" Type="http://schemas.openxmlformats.org/officeDocument/2006/relationships/image"/><Relationship Id="rId9" Target="../media/image43.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9.jpeg" Type="http://schemas.openxmlformats.org/officeDocument/2006/relationships/image"/><Relationship Id="rId3" Target="https://www.nfpa.org/Education%20and%20Research/Home%20Fire%20Safety/Lithium-Ion%20Batteries#additional-resources" TargetMode="External" Type="http://schemas.openxmlformats.org/officeDocument/2006/relationships/hyperlink"/><Relationship Id="rId4" Target="https://www.cpsc.gov/?utm_campaign=recalls&amp;utm_content=M1&amp;utm_medium=email&amp;utm_source=govdelivery&amp;utm_term=20241205" TargetMode="External" Type="http://schemas.openxmlformats.org/officeDocument/2006/relationships/hyperlink"/></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9.jpeg" Type="http://schemas.openxmlformats.org/officeDocument/2006/relationships/image"/><Relationship Id="rId3" Target="https://www.nfpa.org/Education%20and%20Research/Home%20Fire%20Safety/Lithium-Ion%20Batteries#additional-resources" TargetMode="External" Type="http://schemas.openxmlformats.org/officeDocument/2006/relationships/hyperlink"/><Relationship Id="rId4" Target="https://www.cpsc.gov/?utm_campaign=recalls&amp;utm_content=M1&amp;utm_medium=email&amp;utm_source=govdelivery&amp;utm_term=20241205" TargetMode="External" Type="http://schemas.openxmlformats.org/officeDocument/2006/relationships/hyperlink"/></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6.png" Type="http://schemas.openxmlformats.org/officeDocument/2006/relationships/image"/><Relationship Id="rId11" Target="../media/image57.svg" Type="http://schemas.openxmlformats.org/officeDocument/2006/relationships/image"/><Relationship Id="rId12" Target="../media/image3.png" Type="http://schemas.openxmlformats.org/officeDocument/2006/relationships/image"/><Relationship Id="rId13" Target="../media/image4.svg" Type="http://schemas.openxmlformats.org/officeDocument/2006/relationships/image"/><Relationship Id="rId14" Target="../media/image7.png" Type="http://schemas.openxmlformats.org/officeDocument/2006/relationships/image"/><Relationship Id="rId15" Target="../media/image8.svg" Type="http://schemas.openxmlformats.org/officeDocument/2006/relationships/image"/><Relationship Id="rId16" Target="../media/image58.png" Type="http://schemas.openxmlformats.org/officeDocument/2006/relationships/image"/><Relationship Id="rId17" Target="../media/image59.svg" Type="http://schemas.openxmlformats.org/officeDocument/2006/relationships/image"/><Relationship Id="rId18" Target="../media/image60.png" Type="http://schemas.openxmlformats.org/officeDocument/2006/relationships/image"/><Relationship Id="rId19" Target="../media/image61.svg" Type="http://schemas.openxmlformats.org/officeDocument/2006/relationships/image"/><Relationship Id="rId2" Target="../media/image50.png" Type="http://schemas.openxmlformats.org/officeDocument/2006/relationships/image"/><Relationship Id="rId20" Target="../media/image62.png" Type="http://schemas.openxmlformats.org/officeDocument/2006/relationships/image"/><Relationship Id="rId21" Target="../media/image63.svg" Type="http://schemas.openxmlformats.org/officeDocument/2006/relationships/image"/><Relationship Id="rId3" Target="../media/image51.sv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52.png" Type="http://schemas.openxmlformats.org/officeDocument/2006/relationships/image"/><Relationship Id="rId7" Target="../media/image53.svg" Type="http://schemas.openxmlformats.org/officeDocument/2006/relationships/image"/><Relationship Id="rId8" Target="../media/image54.png" Type="http://schemas.openxmlformats.org/officeDocument/2006/relationships/image"/><Relationship Id="rId9" Target="../media/image55.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4.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22.svg" Type="http://schemas.openxmlformats.org/officeDocument/2006/relationships/image"/><Relationship Id="rId4" Target="../media/image23.png" Type="http://schemas.openxmlformats.org/officeDocument/2006/relationships/image"/><Relationship Id="rId5" Target="../media/image24.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png" Type="http://schemas.openxmlformats.org/officeDocument/2006/relationships/image"/><Relationship Id="rId11" Target="../media/image18.svg" Type="http://schemas.openxmlformats.org/officeDocument/2006/relationships/image"/><Relationship Id="rId12" Target="../media/image19.png" Type="http://schemas.openxmlformats.org/officeDocument/2006/relationships/image"/><Relationship Id="rId13" Target="../media/image20.svg" Type="http://schemas.openxmlformats.org/officeDocument/2006/relationships/image"/><Relationship Id="rId14" Target="../media/image65.png" Type="http://schemas.openxmlformats.org/officeDocument/2006/relationships/image"/><Relationship Id="rId15" Target="../media/image66.png" Type="http://schemas.openxmlformats.org/officeDocument/2006/relationships/image"/><Relationship Id="rId2" Target="../media/image11.png" Type="http://schemas.openxmlformats.org/officeDocument/2006/relationships/image"/><Relationship Id="rId3" Target="../media/image12.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15.png" Type="http://schemas.openxmlformats.org/officeDocument/2006/relationships/image"/><Relationship Id="rId7" Target="../media/image16.svg" Type="http://schemas.openxmlformats.org/officeDocument/2006/relationships/image"/><Relationship Id="rId8" Target="../media/image3.png" Type="http://schemas.openxmlformats.org/officeDocument/2006/relationships/image"/><Relationship Id="rId9" Target="../media/image4.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7.png" Type="http://schemas.openxmlformats.org/officeDocument/2006/relationships/image"/><Relationship Id="rId3" Target="../media/image68.svg" Type="http://schemas.openxmlformats.org/officeDocument/2006/relationships/image"/><Relationship Id="rId4" Target="../media/image69.png" Type="http://schemas.openxmlformats.org/officeDocument/2006/relationships/image"/><Relationship Id="rId5" Target="../media/image70.svg" Type="http://schemas.openxmlformats.org/officeDocument/2006/relationships/image"/><Relationship Id="rId6" Target="../media/image71.png" Type="http://schemas.openxmlformats.org/officeDocument/2006/relationships/image"/><Relationship Id="rId7" Target="../media/image72.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5.png" Type="http://schemas.openxmlformats.org/officeDocument/2006/relationships/image"/><Relationship Id="rId11" Target="../media/image76.png" Type="http://schemas.openxmlformats.org/officeDocument/2006/relationships/image"/><Relationship Id="rId2" Target="../media/image73.png" Type="http://schemas.openxmlformats.org/officeDocument/2006/relationships/image"/><Relationship Id="rId3" Target="../media/image74.sv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media/image67.png" Type="http://schemas.openxmlformats.org/officeDocument/2006/relationships/image"/><Relationship Id="rId7" Target="../media/image68.svg" Type="http://schemas.openxmlformats.org/officeDocument/2006/relationships/image"/><Relationship Id="rId8" Target="../media/image17.png" Type="http://schemas.openxmlformats.org/officeDocument/2006/relationships/image"/><Relationship Id="rId9" Target="../media/image18.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7.png" Type="http://schemas.openxmlformats.org/officeDocument/2006/relationships/image"/><Relationship Id="rId11" Target="../media/image18.svg" Type="http://schemas.openxmlformats.org/officeDocument/2006/relationships/image"/><Relationship Id="rId12" Target="../media/image19.png" Type="http://schemas.openxmlformats.org/officeDocument/2006/relationships/image"/><Relationship Id="rId13" Target="../media/image20.svg" Type="http://schemas.openxmlformats.org/officeDocument/2006/relationships/image"/><Relationship Id="rId2" Target="../media/image11.png" Type="http://schemas.openxmlformats.org/officeDocument/2006/relationships/image"/><Relationship Id="rId3" Target="../media/image12.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 Id="rId6" Target="../media/image15.png" Type="http://schemas.openxmlformats.org/officeDocument/2006/relationships/image"/><Relationship Id="rId7" Target="../media/image16.svg" Type="http://schemas.openxmlformats.org/officeDocument/2006/relationships/image"/><Relationship Id="rId8" Target="../media/image3.png" Type="http://schemas.openxmlformats.org/officeDocument/2006/relationships/image"/><Relationship Id="rId9" Target="../media/image4.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5.svg" Type="http://schemas.openxmlformats.org/officeDocument/2006/relationships/image"/><Relationship Id="rId11" Target="../media/image56.png" Type="http://schemas.openxmlformats.org/officeDocument/2006/relationships/image"/><Relationship Id="rId12" Target="../media/image57.svg" Type="http://schemas.openxmlformats.org/officeDocument/2006/relationships/image"/><Relationship Id="rId13" Target="../media/image3.png" Type="http://schemas.openxmlformats.org/officeDocument/2006/relationships/image"/><Relationship Id="rId14" Target="../media/image4.svg" Type="http://schemas.openxmlformats.org/officeDocument/2006/relationships/image"/><Relationship Id="rId15" Target="../media/image7.png" Type="http://schemas.openxmlformats.org/officeDocument/2006/relationships/image"/><Relationship Id="rId16" Target="../media/image8.svg" Type="http://schemas.openxmlformats.org/officeDocument/2006/relationships/image"/><Relationship Id="rId17" Target="../media/image58.png" Type="http://schemas.openxmlformats.org/officeDocument/2006/relationships/image"/><Relationship Id="rId18" Target="../media/image59.svg" Type="http://schemas.openxmlformats.org/officeDocument/2006/relationships/image"/><Relationship Id="rId19" Target="../media/image60.png" Type="http://schemas.openxmlformats.org/officeDocument/2006/relationships/image"/><Relationship Id="rId2" Target="../media/image50.png" Type="http://schemas.openxmlformats.org/officeDocument/2006/relationships/image"/><Relationship Id="rId20" Target="../media/image61.svg" Type="http://schemas.openxmlformats.org/officeDocument/2006/relationships/image"/><Relationship Id="rId21" Target="../media/image62.png" Type="http://schemas.openxmlformats.org/officeDocument/2006/relationships/image"/><Relationship Id="rId22" Target="../media/image63.svg" Type="http://schemas.openxmlformats.org/officeDocument/2006/relationships/image"/><Relationship Id="rId23" Target="../media/image78.png" Type="http://schemas.openxmlformats.org/officeDocument/2006/relationships/image"/><Relationship Id="rId24" Target="../media/image79.png" Type="http://schemas.openxmlformats.org/officeDocument/2006/relationships/image"/><Relationship Id="rId25" Target="../media/image80.png" Type="http://schemas.openxmlformats.org/officeDocument/2006/relationships/image"/><Relationship Id="rId3" Target="../media/image51.svg" Type="http://schemas.openxmlformats.org/officeDocument/2006/relationships/image"/><Relationship Id="rId4" Target="../media/image77.png" Type="http://schemas.openxmlformats.org/officeDocument/2006/relationships/image"/><Relationship Id="rId5" Target="../media/image9.png" Type="http://schemas.openxmlformats.org/officeDocument/2006/relationships/image"/><Relationship Id="rId6" Target="../media/image10.svg" Type="http://schemas.openxmlformats.org/officeDocument/2006/relationships/image"/><Relationship Id="rId7" Target="../media/image52.png" Type="http://schemas.openxmlformats.org/officeDocument/2006/relationships/image"/><Relationship Id="rId8" Target="../media/image53.svg" Type="http://schemas.openxmlformats.org/officeDocument/2006/relationships/image"/><Relationship Id="rId9" Target="../media/image54.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png" Type="http://schemas.openxmlformats.org/officeDocument/2006/relationships/image"/><Relationship Id="rId3" Target="../media/image37.svg" Type="http://schemas.openxmlformats.org/officeDocument/2006/relationships/image"/><Relationship Id="rId4" Target="../media/image38.png" Type="http://schemas.openxmlformats.org/officeDocument/2006/relationships/image"/><Relationship Id="rId5" Target="../media/image39.svg" Type="http://schemas.openxmlformats.org/officeDocument/2006/relationships/image"/><Relationship Id="rId6" Target="../media/image40.png" Type="http://schemas.openxmlformats.org/officeDocument/2006/relationships/image"/><Relationship Id="rId7" Target="../media/image41.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1.png" Type="http://schemas.openxmlformats.org/officeDocument/2006/relationships/image"/><Relationship Id="rId3" Target="../media/image82.svg" Type="http://schemas.openxmlformats.org/officeDocument/2006/relationships/image"/><Relationship Id="rId4" Target="../media/image83.png" Type="http://schemas.openxmlformats.org/officeDocument/2006/relationships/image"/><Relationship Id="rId5" Target="../media/image84.svg" Type="http://schemas.openxmlformats.org/officeDocument/2006/relationships/image"/><Relationship Id="rId6" Target="../media/image85.png" Type="http://schemas.openxmlformats.org/officeDocument/2006/relationships/image"/><Relationship Id="rId7" Target="../media/image86.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22.svg" Type="http://schemas.openxmlformats.org/officeDocument/2006/relationships/image"/><Relationship Id="rId4" Target="../media/image23.png" Type="http://schemas.openxmlformats.org/officeDocument/2006/relationships/image"/><Relationship Id="rId5" Target="../media/image24.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 Id="rId3" Target="../media/image26.sv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 Id="rId6" Target="../media/image29.png" Type="http://schemas.openxmlformats.org/officeDocument/2006/relationships/image"/><Relationship Id="rId7" Target="../media/image30.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1EDE4"/>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3424849" cy="3424849"/>
          </a:xfrm>
          <a:custGeom>
            <a:avLst/>
            <a:gdLst/>
            <a:ahLst/>
            <a:cxnLst/>
            <a:rect r="r" b="b" t="t" l="l"/>
            <a:pathLst>
              <a:path h="3424849" w="3424849">
                <a:moveTo>
                  <a:pt x="0" y="0"/>
                </a:moveTo>
                <a:lnTo>
                  <a:pt x="3424849" y="0"/>
                </a:lnTo>
                <a:lnTo>
                  <a:pt x="3424849" y="3424849"/>
                </a:lnTo>
                <a:lnTo>
                  <a:pt x="0" y="342484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383365" y="0"/>
            <a:ext cx="3424849" cy="3424849"/>
          </a:xfrm>
          <a:custGeom>
            <a:avLst/>
            <a:gdLst/>
            <a:ahLst/>
            <a:cxnLst/>
            <a:rect r="r" b="b" t="t" l="l"/>
            <a:pathLst>
              <a:path h="3424849" w="3424849">
                <a:moveTo>
                  <a:pt x="0" y="0"/>
                </a:moveTo>
                <a:lnTo>
                  <a:pt x="3424849" y="0"/>
                </a:lnTo>
                <a:lnTo>
                  <a:pt x="3424849" y="3424849"/>
                </a:lnTo>
                <a:lnTo>
                  <a:pt x="0" y="342484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41484" y="6862151"/>
            <a:ext cx="3424849" cy="3424849"/>
          </a:xfrm>
          <a:custGeom>
            <a:avLst/>
            <a:gdLst/>
            <a:ahLst/>
            <a:cxnLst/>
            <a:rect r="r" b="b" t="t" l="l"/>
            <a:pathLst>
              <a:path h="3424849" w="3424849">
                <a:moveTo>
                  <a:pt x="0" y="0"/>
                </a:moveTo>
                <a:lnTo>
                  <a:pt x="3424849" y="0"/>
                </a:lnTo>
                <a:lnTo>
                  <a:pt x="3424849" y="3424849"/>
                </a:lnTo>
                <a:lnTo>
                  <a:pt x="0" y="342484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41484" y="3424849"/>
            <a:ext cx="6849697" cy="3437303"/>
          </a:xfrm>
          <a:custGeom>
            <a:avLst/>
            <a:gdLst/>
            <a:ahLst/>
            <a:cxnLst/>
            <a:rect r="r" b="b" t="t" l="l"/>
            <a:pathLst>
              <a:path h="3437303" w="6849697">
                <a:moveTo>
                  <a:pt x="0" y="0"/>
                </a:moveTo>
                <a:lnTo>
                  <a:pt x="6849698" y="0"/>
                </a:lnTo>
                <a:lnTo>
                  <a:pt x="6849698" y="3437302"/>
                </a:lnTo>
                <a:lnTo>
                  <a:pt x="0" y="343730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3383365" y="6862151"/>
            <a:ext cx="3424849" cy="3424849"/>
          </a:xfrm>
          <a:custGeom>
            <a:avLst/>
            <a:gdLst/>
            <a:ahLst/>
            <a:cxnLst/>
            <a:rect r="r" b="b" t="t" l="l"/>
            <a:pathLst>
              <a:path h="3424849" w="3424849">
                <a:moveTo>
                  <a:pt x="0" y="0"/>
                </a:moveTo>
                <a:lnTo>
                  <a:pt x="3424849" y="0"/>
                </a:lnTo>
                <a:lnTo>
                  <a:pt x="3424849" y="3424849"/>
                </a:lnTo>
                <a:lnTo>
                  <a:pt x="0" y="342484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nvGrpSpPr>
          <p:cNvPr name="Group 7" id="7"/>
          <p:cNvGrpSpPr/>
          <p:nvPr/>
        </p:nvGrpSpPr>
        <p:grpSpPr>
          <a:xfrm rot="0">
            <a:off x="7476148" y="989599"/>
            <a:ext cx="10294330" cy="8307803"/>
            <a:chOff x="0" y="0"/>
            <a:chExt cx="13725774" cy="11077070"/>
          </a:xfrm>
        </p:grpSpPr>
        <p:sp>
          <p:nvSpPr>
            <p:cNvPr name="TextBox 8" id="8"/>
            <p:cNvSpPr txBox="true"/>
            <p:nvPr/>
          </p:nvSpPr>
          <p:spPr>
            <a:xfrm rot="0">
              <a:off x="0" y="247650"/>
              <a:ext cx="13725774" cy="5875299"/>
            </a:xfrm>
            <a:prstGeom prst="rect">
              <a:avLst/>
            </a:prstGeom>
          </p:spPr>
          <p:txBody>
            <a:bodyPr anchor="t" rtlCol="false" tIns="0" lIns="0" bIns="0" rIns="0">
              <a:spAutoFit/>
            </a:bodyPr>
            <a:lstStyle/>
            <a:p>
              <a:pPr algn="ctr">
                <a:lnSpc>
                  <a:spcPts val="16237"/>
                </a:lnSpc>
              </a:pPr>
              <a:r>
                <a:rPr lang="en-US" sz="16739">
                  <a:solidFill>
                    <a:srgbClr val="282842"/>
                  </a:solidFill>
                  <a:latin typeface="Sailors"/>
                  <a:ea typeface="Sailors"/>
                  <a:cs typeface="Sailors"/>
                  <a:sym typeface="Sailors"/>
                </a:rPr>
                <a:t>Happy Holidays!</a:t>
              </a:r>
            </a:p>
          </p:txBody>
        </p:sp>
        <p:sp>
          <p:nvSpPr>
            <p:cNvPr name="TextBox 9" id="9"/>
            <p:cNvSpPr txBox="true"/>
            <p:nvPr/>
          </p:nvSpPr>
          <p:spPr>
            <a:xfrm rot="0">
              <a:off x="0" y="6029302"/>
              <a:ext cx="13725774" cy="5047768"/>
            </a:xfrm>
            <a:prstGeom prst="rect">
              <a:avLst/>
            </a:prstGeom>
          </p:spPr>
          <p:txBody>
            <a:bodyPr anchor="t" rtlCol="false" tIns="0" lIns="0" bIns="0" rIns="0">
              <a:spAutoFit/>
            </a:bodyPr>
            <a:lstStyle/>
            <a:p>
              <a:pPr algn="ctr">
                <a:lnSpc>
                  <a:spcPts val="4916"/>
                </a:lnSpc>
              </a:pPr>
              <a:r>
                <a:rPr lang="en-US" sz="3511" spc="403">
                  <a:solidFill>
                    <a:srgbClr val="006F6B"/>
                  </a:solidFill>
                  <a:latin typeface="Cooper Hewitt"/>
                  <a:ea typeface="Cooper Hewitt"/>
                  <a:cs typeface="Cooper Hewitt"/>
                  <a:sym typeface="Cooper Hewitt"/>
                </a:rPr>
                <a:t>SEDONA FIRE DISTRICT</a:t>
              </a:r>
            </a:p>
            <a:p>
              <a:pPr algn="ctr">
                <a:lnSpc>
                  <a:spcPts val="4916"/>
                </a:lnSpc>
              </a:pPr>
              <a:r>
                <a:rPr lang="en-US" sz="3511" spc="403">
                  <a:solidFill>
                    <a:srgbClr val="006F6B"/>
                  </a:solidFill>
                  <a:latin typeface="Cooper Hewitt"/>
                  <a:ea typeface="Cooper Hewitt"/>
                  <a:cs typeface="Cooper Hewitt"/>
                  <a:sym typeface="Cooper Hewitt"/>
                </a:rPr>
                <a:t>GOVERNING FIRE BOARD</a:t>
              </a:r>
            </a:p>
            <a:p>
              <a:pPr algn="ctr">
                <a:lnSpc>
                  <a:spcPts val="4916"/>
                </a:lnSpc>
              </a:pPr>
            </a:p>
            <a:p>
              <a:pPr algn="ctr">
                <a:lnSpc>
                  <a:spcPts val="4916"/>
                </a:lnSpc>
              </a:pPr>
            </a:p>
            <a:p>
              <a:pPr algn="ctr">
                <a:lnSpc>
                  <a:spcPts val="4916"/>
                </a:lnSpc>
              </a:pPr>
            </a:p>
            <a:p>
              <a:pPr algn="ctr" marL="0" indent="0" lvl="0">
                <a:lnSpc>
                  <a:spcPts val="4916"/>
                </a:lnSpc>
                <a:spcBef>
                  <a:spcPct val="0"/>
                </a:spcBef>
              </a:pPr>
              <a:r>
                <a:rPr lang="en-US" sz="3511" spc="403">
                  <a:solidFill>
                    <a:srgbClr val="006F6B"/>
                  </a:solidFill>
                  <a:latin typeface="Cooper Hewitt"/>
                  <a:ea typeface="Cooper Hewitt"/>
                  <a:cs typeface="Cooper Hewitt"/>
                  <a:sym typeface="Cooper Hewitt"/>
                </a:rPr>
                <a:t>DECEMBER 2024</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1EDE4"/>
        </a:solidFill>
      </p:bgPr>
    </p:bg>
    <p:spTree>
      <p:nvGrpSpPr>
        <p:cNvPr id="1" name=""/>
        <p:cNvGrpSpPr/>
        <p:nvPr/>
      </p:nvGrpSpPr>
      <p:grpSpPr>
        <a:xfrm>
          <a:off x="0" y="0"/>
          <a:ext cx="0" cy="0"/>
          <a:chOff x="0" y="0"/>
          <a:chExt cx="0" cy="0"/>
        </a:xfrm>
      </p:grpSpPr>
      <p:grpSp>
        <p:nvGrpSpPr>
          <p:cNvPr name="Group 2" id="2"/>
          <p:cNvGrpSpPr/>
          <p:nvPr/>
        </p:nvGrpSpPr>
        <p:grpSpPr>
          <a:xfrm rot="0">
            <a:off x="7493101" y="2081062"/>
            <a:ext cx="9247857" cy="6411957"/>
            <a:chOff x="0" y="0"/>
            <a:chExt cx="12330477" cy="8549276"/>
          </a:xfrm>
        </p:grpSpPr>
        <p:sp>
          <p:nvSpPr>
            <p:cNvPr name="TextBox 3" id="3"/>
            <p:cNvSpPr txBox="true"/>
            <p:nvPr/>
          </p:nvSpPr>
          <p:spPr>
            <a:xfrm rot="0">
              <a:off x="0" y="-76200"/>
              <a:ext cx="12330477" cy="7258006"/>
            </a:xfrm>
            <a:prstGeom prst="rect">
              <a:avLst/>
            </a:prstGeom>
          </p:spPr>
          <p:txBody>
            <a:bodyPr anchor="t" rtlCol="false" tIns="0" lIns="0" bIns="0" rIns="0">
              <a:spAutoFit/>
            </a:bodyPr>
            <a:lstStyle/>
            <a:p>
              <a:pPr algn="ctr" marL="0" indent="0" lvl="0">
                <a:lnSpc>
                  <a:spcPts val="14166"/>
                </a:lnSpc>
                <a:spcBef>
                  <a:spcPct val="0"/>
                </a:spcBef>
              </a:pPr>
              <a:r>
                <a:rPr lang="en-US" sz="11805" u="none">
                  <a:solidFill>
                    <a:srgbClr val="282842"/>
                  </a:solidFill>
                  <a:latin typeface="Sailors"/>
                  <a:ea typeface="Sailors"/>
                  <a:cs typeface="Sailors"/>
                  <a:sym typeface="Sailors"/>
                </a:rPr>
                <a:t>We wish you calmness and peace.</a:t>
              </a:r>
            </a:p>
          </p:txBody>
        </p:sp>
        <p:sp>
          <p:nvSpPr>
            <p:cNvPr name="TextBox 4" id="4"/>
            <p:cNvSpPr txBox="true"/>
            <p:nvPr/>
          </p:nvSpPr>
          <p:spPr>
            <a:xfrm rot="0">
              <a:off x="0" y="7785144"/>
              <a:ext cx="12330477" cy="764131"/>
            </a:xfrm>
            <a:prstGeom prst="rect">
              <a:avLst/>
            </a:prstGeom>
          </p:spPr>
          <p:txBody>
            <a:bodyPr anchor="t" rtlCol="false" tIns="0" lIns="0" bIns="0" rIns="0">
              <a:spAutoFit/>
            </a:bodyPr>
            <a:lstStyle/>
            <a:p>
              <a:pPr algn="ctr" marL="0" indent="0" lvl="0">
                <a:lnSpc>
                  <a:spcPts val="4286"/>
                </a:lnSpc>
                <a:spcBef>
                  <a:spcPct val="0"/>
                </a:spcBef>
              </a:pPr>
              <a:r>
                <a:rPr lang="en-US" sz="3061" spc="352">
                  <a:solidFill>
                    <a:srgbClr val="CFA56C"/>
                  </a:solidFill>
                  <a:latin typeface="Cooper Hewitt"/>
                  <a:ea typeface="Cooper Hewitt"/>
                  <a:cs typeface="Cooper Hewitt"/>
                  <a:sym typeface="Cooper Hewitt"/>
                </a:rPr>
                <a:t>STAFF &amp; DIVISION UPDATES</a:t>
              </a:r>
            </a:p>
          </p:txBody>
        </p:sp>
      </p:grpSp>
      <p:sp>
        <p:nvSpPr>
          <p:cNvPr name="Freeform 5" id="5"/>
          <p:cNvSpPr/>
          <p:nvPr/>
        </p:nvSpPr>
        <p:spPr>
          <a:xfrm flipH="false" flipV="false" rot="0">
            <a:off x="0" y="0"/>
            <a:ext cx="2581102" cy="10287000"/>
          </a:xfrm>
          <a:custGeom>
            <a:avLst/>
            <a:gdLst/>
            <a:ahLst/>
            <a:cxnLst/>
            <a:rect r="r" b="b" t="t" l="l"/>
            <a:pathLst>
              <a:path h="10287000" w="2581102">
                <a:moveTo>
                  <a:pt x="0" y="0"/>
                </a:moveTo>
                <a:lnTo>
                  <a:pt x="2581102" y="0"/>
                </a:lnTo>
                <a:lnTo>
                  <a:pt x="2581102"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581102" y="0"/>
            <a:ext cx="3478876" cy="6858000"/>
          </a:xfrm>
          <a:custGeom>
            <a:avLst/>
            <a:gdLst/>
            <a:ahLst/>
            <a:cxnLst/>
            <a:rect r="r" b="b" t="t" l="l"/>
            <a:pathLst>
              <a:path h="6858000" w="3478876">
                <a:moveTo>
                  <a:pt x="0" y="0"/>
                </a:moveTo>
                <a:lnTo>
                  <a:pt x="3478876" y="0"/>
                </a:lnTo>
                <a:lnTo>
                  <a:pt x="3478876" y="6858000"/>
                </a:lnTo>
                <a:lnTo>
                  <a:pt x="0" y="68580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2581102" y="6858000"/>
            <a:ext cx="3418304" cy="3418304"/>
          </a:xfrm>
          <a:custGeom>
            <a:avLst/>
            <a:gdLst/>
            <a:ahLst/>
            <a:cxnLst/>
            <a:rect r="r" b="b" t="t" l="l"/>
            <a:pathLst>
              <a:path h="3418304" w="3418304">
                <a:moveTo>
                  <a:pt x="0" y="0"/>
                </a:moveTo>
                <a:lnTo>
                  <a:pt x="3418303" y="0"/>
                </a:lnTo>
                <a:lnTo>
                  <a:pt x="3418303" y="3418304"/>
                </a:lnTo>
                <a:lnTo>
                  <a:pt x="0" y="341830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1EDE4"/>
        </a:solidFill>
      </p:bgPr>
    </p:bg>
    <p:spTree>
      <p:nvGrpSpPr>
        <p:cNvPr id="1" name=""/>
        <p:cNvGrpSpPr/>
        <p:nvPr/>
      </p:nvGrpSpPr>
      <p:grpSpPr>
        <a:xfrm>
          <a:off x="0" y="0"/>
          <a:ext cx="0" cy="0"/>
          <a:chOff x="0" y="0"/>
          <a:chExt cx="0" cy="0"/>
        </a:xfrm>
      </p:grpSpPr>
      <p:sp>
        <p:nvSpPr>
          <p:cNvPr name="Freeform 2" id="2"/>
          <p:cNvSpPr/>
          <p:nvPr/>
        </p:nvSpPr>
        <p:spPr>
          <a:xfrm flipH="false" flipV="false" rot="0">
            <a:off x="-3695" y="-3624"/>
            <a:ext cx="3052406" cy="3052406"/>
          </a:xfrm>
          <a:custGeom>
            <a:avLst/>
            <a:gdLst/>
            <a:ahLst/>
            <a:cxnLst/>
            <a:rect r="r" b="b" t="t" l="l"/>
            <a:pathLst>
              <a:path h="3052406" w="3052406">
                <a:moveTo>
                  <a:pt x="0" y="0"/>
                </a:moveTo>
                <a:lnTo>
                  <a:pt x="3052405" y="0"/>
                </a:lnTo>
                <a:lnTo>
                  <a:pt x="3052405" y="3052406"/>
                </a:lnTo>
                <a:lnTo>
                  <a:pt x="0" y="30524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101116" y="-3624"/>
            <a:ext cx="3048710" cy="3048710"/>
          </a:xfrm>
          <a:custGeom>
            <a:avLst/>
            <a:gdLst/>
            <a:ahLst/>
            <a:cxnLst/>
            <a:rect r="r" b="b" t="t" l="l"/>
            <a:pathLst>
              <a:path h="3048710" w="3048710">
                <a:moveTo>
                  <a:pt x="0" y="0"/>
                </a:moveTo>
                <a:lnTo>
                  <a:pt x="3048710" y="0"/>
                </a:lnTo>
                <a:lnTo>
                  <a:pt x="3048710" y="3048711"/>
                </a:lnTo>
                <a:lnTo>
                  <a:pt x="0" y="304871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9149826" y="-3624"/>
            <a:ext cx="3042884" cy="3042884"/>
          </a:xfrm>
          <a:custGeom>
            <a:avLst/>
            <a:gdLst/>
            <a:ahLst/>
            <a:cxnLst/>
            <a:rect r="r" b="b" t="t" l="l"/>
            <a:pathLst>
              <a:path h="3042884" w="3042884">
                <a:moveTo>
                  <a:pt x="0" y="0"/>
                </a:moveTo>
                <a:lnTo>
                  <a:pt x="3042884" y="0"/>
                </a:lnTo>
                <a:lnTo>
                  <a:pt x="3042884" y="3042885"/>
                </a:lnTo>
                <a:lnTo>
                  <a:pt x="0" y="304288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12192710" y="-3624"/>
            <a:ext cx="3052406" cy="3052406"/>
          </a:xfrm>
          <a:custGeom>
            <a:avLst/>
            <a:gdLst/>
            <a:ahLst/>
            <a:cxnLst/>
            <a:rect r="r" b="b" t="t" l="l"/>
            <a:pathLst>
              <a:path h="3052406" w="3052406">
                <a:moveTo>
                  <a:pt x="0" y="0"/>
                </a:moveTo>
                <a:lnTo>
                  <a:pt x="3052406" y="0"/>
                </a:lnTo>
                <a:lnTo>
                  <a:pt x="3052406" y="3052406"/>
                </a:lnTo>
                <a:lnTo>
                  <a:pt x="0" y="305240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15245116" y="-3624"/>
            <a:ext cx="3042884" cy="3042884"/>
          </a:xfrm>
          <a:custGeom>
            <a:avLst/>
            <a:gdLst/>
            <a:ahLst/>
            <a:cxnLst/>
            <a:rect r="r" b="b" t="t" l="l"/>
            <a:pathLst>
              <a:path h="3042884" w="3042884">
                <a:moveTo>
                  <a:pt x="0" y="0"/>
                </a:moveTo>
                <a:lnTo>
                  <a:pt x="3042884" y="0"/>
                </a:lnTo>
                <a:lnTo>
                  <a:pt x="3042884" y="3042885"/>
                </a:lnTo>
                <a:lnTo>
                  <a:pt x="0" y="304288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false" flipV="false" rot="0">
            <a:off x="1930799" y="3039261"/>
            <a:ext cx="14157674" cy="7096534"/>
          </a:xfrm>
          <a:custGeom>
            <a:avLst/>
            <a:gdLst/>
            <a:ahLst/>
            <a:cxnLst/>
            <a:rect r="r" b="b" t="t" l="l"/>
            <a:pathLst>
              <a:path h="7096534" w="14157674">
                <a:moveTo>
                  <a:pt x="0" y="0"/>
                </a:moveTo>
                <a:lnTo>
                  <a:pt x="14157674" y="0"/>
                </a:lnTo>
                <a:lnTo>
                  <a:pt x="14157674" y="7096534"/>
                </a:lnTo>
                <a:lnTo>
                  <a:pt x="0" y="7096534"/>
                </a:lnTo>
                <a:lnTo>
                  <a:pt x="0" y="0"/>
                </a:lnTo>
                <a:close/>
              </a:path>
            </a:pathLst>
          </a:custGeom>
          <a:blipFill>
            <a:blip r:embed="rId12"/>
            <a:stretch>
              <a:fillRect l="0" t="0" r="0" b="0"/>
            </a:stretch>
          </a:blipFill>
        </p:spPr>
      </p:sp>
      <p:sp>
        <p:nvSpPr>
          <p:cNvPr name="Freeform 8" id="8"/>
          <p:cNvSpPr/>
          <p:nvPr/>
        </p:nvSpPr>
        <p:spPr>
          <a:xfrm flipH="false" flipV="false" rot="0">
            <a:off x="3048710" y="72"/>
            <a:ext cx="3052406" cy="3052406"/>
          </a:xfrm>
          <a:custGeom>
            <a:avLst/>
            <a:gdLst/>
            <a:ahLst/>
            <a:cxnLst/>
            <a:rect r="r" b="b" t="t" l="l"/>
            <a:pathLst>
              <a:path h="3052406" w="3052406">
                <a:moveTo>
                  <a:pt x="0" y="0"/>
                </a:moveTo>
                <a:lnTo>
                  <a:pt x="3052406" y="0"/>
                </a:lnTo>
                <a:lnTo>
                  <a:pt x="3052406" y="3052406"/>
                </a:lnTo>
                <a:lnTo>
                  <a:pt x="0" y="3052406"/>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548643" y="2455764"/>
            <a:ext cx="4767394" cy="701517"/>
          </a:xfrm>
          <a:prstGeom prst="rect">
            <a:avLst/>
          </a:prstGeom>
        </p:spPr>
        <p:txBody>
          <a:bodyPr anchor="t" rtlCol="false" tIns="0" lIns="0" bIns="0" rIns="0">
            <a:spAutoFit/>
          </a:bodyPr>
          <a:lstStyle/>
          <a:p>
            <a:pPr algn="l">
              <a:lnSpc>
                <a:spcPts val="3888"/>
              </a:lnSpc>
            </a:pPr>
            <a:r>
              <a:rPr lang="en-US" sz="3600" b="true">
                <a:solidFill>
                  <a:srgbClr val="FFFF00"/>
                </a:solidFill>
                <a:latin typeface="Source Sans Pro Bold"/>
                <a:ea typeface="Source Sans Pro Bold"/>
                <a:cs typeface="Source Sans Pro Bold"/>
                <a:sym typeface="Source Sans Pro Bold"/>
              </a:rPr>
              <a:t>Safety Tips</a:t>
            </a:r>
          </a:p>
        </p:txBody>
      </p:sp>
      <p:sp>
        <p:nvSpPr>
          <p:cNvPr name="TextBox 3" id="3"/>
          <p:cNvSpPr txBox="true"/>
          <p:nvPr/>
        </p:nvSpPr>
        <p:spPr>
          <a:xfrm rot="0">
            <a:off x="25848" y="3585722"/>
            <a:ext cx="4766271" cy="6091749"/>
          </a:xfrm>
          <a:prstGeom prst="rect">
            <a:avLst/>
          </a:prstGeom>
        </p:spPr>
        <p:txBody>
          <a:bodyPr anchor="t" rtlCol="false" tIns="0" lIns="0" bIns="0" rIns="0">
            <a:spAutoFit/>
          </a:bodyPr>
          <a:lstStyle/>
          <a:p>
            <a:pPr algn="l" marL="488632" indent="-244316" lvl="1">
              <a:lnSpc>
                <a:spcPts val="2624"/>
              </a:lnSpc>
              <a:buFont typeface="Arial"/>
              <a:buChar char="•"/>
            </a:pPr>
            <a:r>
              <a:rPr lang="en-US" sz="2700">
                <a:solidFill>
                  <a:srgbClr val="222A35"/>
                </a:solidFill>
                <a:latin typeface="Source Sans Pro"/>
                <a:ea typeface="Source Sans Pro"/>
                <a:cs typeface="Source Sans Pro"/>
                <a:sym typeface="Source Sans Pro"/>
              </a:rPr>
              <a:t>Use only the charging cord that came with the device</a:t>
            </a:r>
          </a:p>
          <a:p>
            <a:pPr algn="l" marL="488632" indent="-244316" lvl="1">
              <a:lnSpc>
                <a:spcPts val="2624"/>
              </a:lnSpc>
              <a:buFont typeface="Arial"/>
              <a:buChar char="•"/>
            </a:pPr>
            <a:r>
              <a:rPr lang="en-US" sz="2700">
                <a:solidFill>
                  <a:srgbClr val="222A35"/>
                </a:solidFill>
                <a:latin typeface="Source Sans Pro"/>
                <a:ea typeface="Source Sans Pro"/>
                <a:cs typeface="Source Sans Pro"/>
                <a:sym typeface="Source Sans Pro"/>
              </a:rPr>
              <a:t>Do not charge a device under your pillow, on your bed, or on a couch.</a:t>
            </a:r>
          </a:p>
          <a:p>
            <a:pPr algn="l" marL="488632" indent="-244316" lvl="1">
              <a:lnSpc>
                <a:spcPts val="2624"/>
              </a:lnSpc>
              <a:buFont typeface="Arial"/>
              <a:buChar char="•"/>
            </a:pPr>
            <a:r>
              <a:rPr lang="en-US" sz="2700">
                <a:solidFill>
                  <a:srgbClr val="222A35"/>
                </a:solidFill>
                <a:latin typeface="Source Sans Pro"/>
                <a:ea typeface="Source Sans Pro"/>
                <a:cs typeface="Source Sans Pro"/>
                <a:sym typeface="Source Sans Pro"/>
              </a:rPr>
              <a:t>Do not keep charging the device or device battery after it is fully charged</a:t>
            </a:r>
          </a:p>
          <a:p>
            <a:pPr algn="l" marL="488632" indent="-244316" lvl="1">
              <a:lnSpc>
                <a:spcPts val="2624"/>
              </a:lnSpc>
              <a:buFont typeface="Arial"/>
              <a:buChar char="•"/>
            </a:pPr>
            <a:r>
              <a:rPr lang="en-US" sz="2700">
                <a:solidFill>
                  <a:srgbClr val="222A35"/>
                </a:solidFill>
                <a:latin typeface="Source Sans Pro"/>
                <a:ea typeface="Source Sans Pro"/>
                <a:cs typeface="Source Sans Pro"/>
                <a:sym typeface="Source Sans Pro"/>
              </a:rPr>
              <a:t>Keep batteries at room temperature when possible. Do not charge them at temperatures below 32°F (0°C) or above 105°F (40°C)</a:t>
            </a:r>
          </a:p>
          <a:p>
            <a:pPr algn="l" marL="488632" indent="-244316" lvl="1">
              <a:lnSpc>
                <a:spcPts val="2624"/>
              </a:lnSpc>
              <a:buFont typeface="Arial"/>
              <a:buChar char="•"/>
            </a:pPr>
            <a:r>
              <a:rPr lang="en-US" sz="2700">
                <a:solidFill>
                  <a:srgbClr val="222A35"/>
                </a:solidFill>
                <a:latin typeface="Source Sans Pro"/>
                <a:ea typeface="Source Sans Pro"/>
                <a:cs typeface="Source Sans Pro"/>
                <a:sym typeface="Source Sans Pro"/>
              </a:rPr>
              <a:t>Use only the battery that is designed for the device</a:t>
            </a:r>
          </a:p>
        </p:txBody>
      </p:sp>
      <p:sp>
        <p:nvSpPr>
          <p:cNvPr name="TextBox 4" id="4"/>
          <p:cNvSpPr txBox="true"/>
          <p:nvPr/>
        </p:nvSpPr>
        <p:spPr>
          <a:xfrm rot="0">
            <a:off x="13429164" y="2594438"/>
            <a:ext cx="4767394" cy="701517"/>
          </a:xfrm>
          <a:prstGeom prst="rect">
            <a:avLst/>
          </a:prstGeom>
        </p:spPr>
        <p:txBody>
          <a:bodyPr anchor="t" rtlCol="false" tIns="0" lIns="0" bIns="0" rIns="0">
            <a:spAutoFit/>
          </a:bodyPr>
          <a:lstStyle/>
          <a:p>
            <a:pPr algn="l">
              <a:lnSpc>
                <a:spcPts val="3888"/>
              </a:lnSpc>
            </a:pPr>
            <a:r>
              <a:rPr lang="en-US" sz="3600" b="true">
                <a:solidFill>
                  <a:srgbClr val="FF0000"/>
                </a:solidFill>
                <a:latin typeface="Source Sans Pro Bold"/>
                <a:ea typeface="Source Sans Pro Bold"/>
                <a:cs typeface="Source Sans Pro Bold"/>
                <a:sym typeface="Source Sans Pro Bold"/>
              </a:rPr>
              <a:t>Signs of a Problem</a:t>
            </a:r>
          </a:p>
        </p:txBody>
      </p:sp>
      <p:sp>
        <p:nvSpPr>
          <p:cNvPr name="TextBox 5" id="5"/>
          <p:cNvSpPr txBox="true"/>
          <p:nvPr/>
        </p:nvSpPr>
        <p:spPr>
          <a:xfrm rot="0">
            <a:off x="13495879" y="3594669"/>
            <a:ext cx="4766271" cy="5173505"/>
          </a:xfrm>
          <a:prstGeom prst="rect">
            <a:avLst/>
          </a:prstGeom>
        </p:spPr>
        <p:txBody>
          <a:bodyPr anchor="t" rtlCol="false" tIns="0" lIns="0" bIns="0" rIns="0">
            <a:spAutoFit/>
          </a:bodyPr>
          <a:lstStyle/>
          <a:p>
            <a:pPr algn="l" marL="488632" indent="-244316" lvl="1">
              <a:lnSpc>
                <a:spcPts val="2916"/>
              </a:lnSpc>
              <a:buFont typeface="Arial"/>
              <a:buChar char="•"/>
            </a:pPr>
            <a:r>
              <a:rPr lang="en-US" sz="2700">
                <a:solidFill>
                  <a:srgbClr val="222A35"/>
                </a:solidFill>
                <a:latin typeface="Source Sans Pro"/>
                <a:ea typeface="Source Sans Pro"/>
                <a:cs typeface="Source Sans Pro"/>
                <a:sym typeface="Source Sans Pro"/>
              </a:rPr>
              <a:t>Odor</a:t>
            </a:r>
          </a:p>
          <a:p>
            <a:pPr algn="l" marL="488632" indent="-244316" lvl="1">
              <a:lnSpc>
                <a:spcPts val="2916"/>
              </a:lnSpc>
              <a:buFont typeface="Arial"/>
              <a:buChar char="•"/>
            </a:pPr>
            <a:r>
              <a:rPr lang="en-US" sz="2700">
                <a:solidFill>
                  <a:srgbClr val="222A35"/>
                </a:solidFill>
                <a:latin typeface="Source Sans Pro"/>
                <a:ea typeface="Source Sans Pro"/>
                <a:cs typeface="Source Sans Pro"/>
                <a:sym typeface="Source Sans Pro"/>
              </a:rPr>
              <a:t>Change in color</a:t>
            </a:r>
          </a:p>
          <a:p>
            <a:pPr algn="l" marL="488632" indent="-244316" lvl="1">
              <a:lnSpc>
                <a:spcPts val="2916"/>
              </a:lnSpc>
              <a:buFont typeface="Arial"/>
              <a:buChar char="•"/>
            </a:pPr>
            <a:r>
              <a:rPr lang="en-US" sz="2700">
                <a:solidFill>
                  <a:srgbClr val="222A35"/>
                </a:solidFill>
                <a:latin typeface="Source Sans Pro"/>
                <a:ea typeface="Source Sans Pro"/>
                <a:cs typeface="Source Sans Pro"/>
                <a:sym typeface="Source Sans Pro"/>
              </a:rPr>
              <a:t>Too much heat </a:t>
            </a:r>
          </a:p>
          <a:p>
            <a:pPr algn="l" marL="488632" indent="-244316" lvl="1">
              <a:lnSpc>
                <a:spcPts val="2916"/>
              </a:lnSpc>
              <a:buFont typeface="Arial"/>
              <a:buChar char="•"/>
            </a:pPr>
            <a:r>
              <a:rPr lang="en-US" sz="2700">
                <a:solidFill>
                  <a:srgbClr val="222A35"/>
                </a:solidFill>
                <a:latin typeface="Source Sans Pro"/>
                <a:ea typeface="Source Sans Pro"/>
                <a:cs typeface="Source Sans Pro"/>
                <a:sym typeface="Source Sans Pro"/>
              </a:rPr>
              <a:t>Change in shape </a:t>
            </a:r>
          </a:p>
          <a:p>
            <a:pPr algn="l" marL="488632" indent="-244316" lvl="1">
              <a:lnSpc>
                <a:spcPts val="2916"/>
              </a:lnSpc>
              <a:buFont typeface="Arial"/>
              <a:buChar char="•"/>
            </a:pPr>
            <a:r>
              <a:rPr lang="en-US" sz="2700">
                <a:solidFill>
                  <a:srgbClr val="222A35"/>
                </a:solidFill>
                <a:latin typeface="Source Sans Pro"/>
                <a:ea typeface="Source Sans Pro"/>
                <a:cs typeface="Source Sans Pro"/>
                <a:sym typeface="Source Sans Pro"/>
              </a:rPr>
              <a:t>Leaking </a:t>
            </a:r>
          </a:p>
          <a:p>
            <a:pPr algn="l" marL="488632" indent="-244316" lvl="1">
              <a:lnSpc>
                <a:spcPts val="2916"/>
              </a:lnSpc>
              <a:buFont typeface="Arial"/>
              <a:buChar char="•"/>
            </a:pPr>
            <a:r>
              <a:rPr lang="en-US" sz="2700">
                <a:solidFill>
                  <a:srgbClr val="222A35"/>
                </a:solidFill>
                <a:latin typeface="Source Sans Pro"/>
                <a:ea typeface="Source Sans Pro"/>
                <a:cs typeface="Source Sans Pro"/>
                <a:sym typeface="Source Sans Pro"/>
              </a:rPr>
              <a:t>Odd noises </a:t>
            </a:r>
          </a:p>
        </p:txBody>
      </p:sp>
      <p:sp>
        <p:nvSpPr>
          <p:cNvPr name="TextBox 6" id="6"/>
          <p:cNvSpPr txBox="true"/>
          <p:nvPr/>
        </p:nvSpPr>
        <p:spPr>
          <a:xfrm rot="0">
            <a:off x="1348740" y="-135939"/>
            <a:ext cx="15590520" cy="1858804"/>
          </a:xfrm>
          <a:prstGeom prst="rect">
            <a:avLst/>
          </a:prstGeom>
        </p:spPr>
        <p:txBody>
          <a:bodyPr anchor="t" rtlCol="false" tIns="0" lIns="0" bIns="0" rIns="0">
            <a:spAutoFit/>
          </a:bodyPr>
          <a:lstStyle/>
          <a:p>
            <a:pPr algn="l">
              <a:lnSpc>
                <a:spcPts val="7128"/>
              </a:lnSpc>
            </a:pPr>
            <a:r>
              <a:rPr lang="en-US" sz="6600">
                <a:solidFill>
                  <a:srgbClr val="FFFF00"/>
                </a:solidFill>
                <a:latin typeface="Arimo"/>
                <a:ea typeface="Arimo"/>
                <a:cs typeface="Arimo"/>
                <a:sym typeface="Arimo"/>
              </a:rPr>
              <a:t>Safety Message –  Charge into Fire Safety™</a:t>
            </a:r>
          </a:p>
        </p:txBody>
      </p:sp>
      <p:sp>
        <p:nvSpPr>
          <p:cNvPr name="TextBox 7" id="7"/>
          <p:cNvSpPr txBox="true"/>
          <p:nvPr/>
        </p:nvSpPr>
        <p:spPr>
          <a:xfrm rot="0">
            <a:off x="13007340" y="9570720"/>
            <a:ext cx="3931920" cy="465773"/>
          </a:xfrm>
          <a:prstGeom prst="rect">
            <a:avLst/>
          </a:prstGeom>
        </p:spPr>
        <p:txBody>
          <a:bodyPr anchor="t" rtlCol="false" tIns="0" lIns="0" bIns="0" rIns="0">
            <a:spAutoFit/>
          </a:bodyPr>
          <a:lstStyle/>
          <a:p>
            <a:pPr algn="r">
              <a:lnSpc>
                <a:spcPts val="2160"/>
              </a:lnSpc>
            </a:pPr>
            <a:r>
              <a:rPr lang="en-US" sz="1800">
                <a:solidFill>
                  <a:srgbClr val="767171"/>
                </a:solidFill>
                <a:latin typeface="Source Sans Pro"/>
                <a:ea typeface="Source Sans Pro"/>
                <a:cs typeface="Source Sans Pro"/>
                <a:sym typeface="Source Sans Pro"/>
              </a:rPr>
              <a:t>2</a:t>
            </a:r>
          </a:p>
        </p:txBody>
      </p:sp>
      <p:sp>
        <p:nvSpPr>
          <p:cNvPr name="Freeform 8" id="8" descr="A group of white boxes with red string tied around them  Description automatically generated"/>
          <p:cNvSpPr/>
          <p:nvPr/>
        </p:nvSpPr>
        <p:spPr>
          <a:xfrm flipH="false" flipV="false" rot="0">
            <a:off x="4883559" y="1494507"/>
            <a:ext cx="8520881" cy="8520880"/>
          </a:xfrm>
          <a:custGeom>
            <a:avLst/>
            <a:gdLst/>
            <a:ahLst/>
            <a:cxnLst/>
            <a:rect r="r" b="b" t="t" l="l"/>
            <a:pathLst>
              <a:path h="8520880" w="8520881">
                <a:moveTo>
                  <a:pt x="0" y="0"/>
                </a:moveTo>
                <a:lnTo>
                  <a:pt x="8520881" y="0"/>
                </a:lnTo>
                <a:lnTo>
                  <a:pt x="8520881" y="8520881"/>
                </a:lnTo>
                <a:lnTo>
                  <a:pt x="0" y="8520881"/>
                </a:lnTo>
                <a:lnTo>
                  <a:pt x="0" y="0"/>
                </a:lnTo>
                <a:close/>
              </a:path>
            </a:pathLst>
          </a:custGeom>
          <a:blipFill>
            <a:blip r:embed="rId2"/>
            <a:stretch>
              <a:fillRect l="0" t="0" r="0" b="0"/>
            </a:stretch>
          </a:blipFill>
        </p:spPr>
      </p:sp>
      <p:sp>
        <p:nvSpPr>
          <p:cNvPr name="TextBox 9" id="9"/>
          <p:cNvSpPr txBox="true"/>
          <p:nvPr/>
        </p:nvSpPr>
        <p:spPr>
          <a:xfrm rot="0">
            <a:off x="13649178" y="7017288"/>
            <a:ext cx="4336366" cy="3103572"/>
          </a:xfrm>
          <a:prstGeom prst="rect">
            <a:avLst/>
          </a:prstGeom>
        </p:spPr>
        <p:txBody>
          <a:bodyPr anchor="t" rtlCol="false" tIns="0" lIns="0" bIns="0" rIns="0">
            <a:spAutoFit/>
          </a:bodyPr>
          <a:lstStyle/>
          <a:p>
            <a:pPr algn="l">
              <a:lnSpc>
                <a:spcPts val="4320"/>
              </a:lnSpc>
            </a:pPr>
            <a:r>
              <a:rPr lang="en-US" sz="3600" b="true">
                <a:solidFill>
                  <a:srgbClr val="0070C0"/>
                </a:solidFill>
                <a:latin typeface="Source Sans Pro Bold"/>
                <a:ea typeface="Source Sans Pro Bold"/>
                <a:cs typeface="Source Sans Pro Bold"/>
                <a:sym typeface="Source Sans Pro Bold"/>
              </a:rPr>
              <a:t>Additional Resources</a:t>
            </a:r>
          </a:p>
          <a:p>
            <a:pPr algn="l" marL="488632" indent="-244316" lvl="1">
              <a:lnSpc>
                <a:spcPts val="3240"/>
              </a:lnSpc>
              <a:buFont typeface="Arial"/>
              <a:buChar char="•"/>
            </a:pPr>
            <a:r>
              <a:rPr lang="en-US" sz="2700">
                <a:solidFill>
                  <a:srgbClr val="222A35"/>
                </a:solidFill>
                <a:latin typeface="Source Sans Pro"/>
                <a:ea typeface="Source Sans Pro"/>
                <a:cs typeface="Source Sans Pro"/>
                <a:sym typeface="Source Sans Pro"/>
              </a:rPr>
              <a:t>NFPA.org </a:t>
            </a:r>
          </a:p>
          <a:p>
            <a:pPr algn="l" marL="1174432" indent="-391478" lvl="2">
              <a:lnSpc>
                <a:spcPts val="3240"/>
              </a:lnSpc>
              <a:buFont typeface="Arial"/>
              <a:buChar char="⚬"/>
            </a:pPr>
            <a:r>
              <a:rPr lang="en-US" sz="2700" u="sng">
                <a:solidFill>
                  <a:srgbClr val="222A35"/>
                </a:solidFill>
                <a:latin typeface="Source Sans Pro"/>
                <a:ea typeface="Source Sans Pro"/>
                <a:cs typeface="Source Sans Pro"/>
                <a:sym typeface="Source Sans Pro"/>
                <a:hlinkClick r:id="rId3" tooltip="https://www.nfpa.org/Education%20and%20Research/Home%20Fire%20Safety/Lithium-Ion%20Batteries#additional-resources"/>
              </a:rPr>
              <a:t>Lithium-Ion Battery Safety</a:t>
            </a:r>
          </a:p>
          <a:p>
            <a:pPr algn="l" marL="488632" indent="-244316" lvl="1">
              <a:lnSpc>
                <a:spcPts val="3240"/>
              </a:lnSpc>
              <a:buFont typeface="Arial"/>
              <a:buChar char="•"/>
            </a:pPr>
            <a:r>
              <a:rPr lang="en-US" sz="2700">
                <a:solidFill>
                  <a:srgbClr val="222A35"/>
                </a:solidFill>
                <a:latin typeface="Source Sans Pro"/>
                <a:ea typeface="Source Sans Pro"/>
                <a:cs typeface="Source Sans Pro"/>
                <a:sym typeface="Source Sans Pro"/>
              </a:rPr>
              <a:t>Consumer Product Safety Commission</a:t>
            </a:r>
          </a:p>
          <a:p>
            <a:pPr algn="l" marL="1174432" indent="-391478" lvl="2">
              <a:lnSpc>
                <a:spcPts val="3240"/>
              </a:lnSpc>
              <a:buFont typeface="Arial"/>
              <a:buChar char="⚬"/>
            </a:pPr>
            <a:r>
              <a:rPr lang="en-US" sz="2700" u="sng">
                <a:solidFill>
                  <a:srgbClr val="222A35"/>
                </a:solidFill>
                <a:latin typeface="Source Sans Pro"/>
                <a:ea typeface="Source Sans Pro"/>
                <a:cs typeface="Source Sans Pro"/>
                <a:sym typeface="Source Sans Pro"/>
                <a:hlinkClick r:id="rId4" tooltip="https://www.cpsc.gov/?utm_campaign=recalls&amp;utm_content=M1&amp;utm_medium=email&amp;utm_source=govdelivery&amp;utm_term=20241205"/>
              </a:rPr>
              <a:t>CPSC.gov</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00BF63"/>
        </a:solidFill>
      </p:bgPr>
    </p:bg>
    <p:spTree>
      <p:nvGrpSpPr>
        <p:cNvPr id="1" name=""/>
        <p:cNvGrpSpPr/>
        <p:nvPr/>
      </p:nvGrpSpPr>
      <p:grpSpPr>
        <a:xfrm>
          <a:off x="0" y="0"/>
          <a:ext cx="0" cy="0"/>
          <a:chOff x="0" y="0"/>
          <a:chExt cx="0" cy="0"/>
        </a:xfrm>
      </p:grpSpPr>
      <p:sp>
        <p:nvSpPr>
          <p:cNvPr name="TextBox 2" id="2"/>
          <p:cNvSpPr txBox="true"/>
          <p:nvPr/>
        </p:nvSpPr>
        <p:spPr>
          <a:xfrm rot="0">
            <a:off x="548643" y="2455764"/>
            <a:ext cx="4767394" cy="701517"/>
          </a:xfrm>
          <a:prstGeom prst="rect">
            <a:avLst/>
          </a:prstGeom>
        </p:spPr>
        <p:txBody>
          <a:bodyPr anchor="t" rtlCol="false" tIns="0" lIns="0" bIns="0" rIns="0">
            <a:spAutoFit/>
          </a:bodyPr>
          <a:lstStyle/>
          <a:p>
            <a:pPr algn="l">
              <a:lnSpc>
                <a:spcPts val="3888"/>
              </a:lnSpc>
            </a:pPr>
            <a:r>
              <a:rPr lang="en-US" sz="3600" b="true">
                <a:solidFill>
                  <a:srgbClr val="FFFF00"/>
                </a:solidFill>
                <a:latin typeface="Source Sans Pro Bold"/>
                <a:ea typeface="Source Sans Pro Bold"/>
                <a:cs typeface="Source Sans Pro Bold"/>
                <a:sym typeface="Source Sans Pro Bold"/>
              </a:rPr>
              <a:t>Safety Tips</a:t>
            </a:r>
          </a:p>
        </p:txBody>
      </p:sp>
      <p:sp>
        <p:nvSpPr>
          <p:cNvPr name="TextBox 3" id="3"/>
          <p:cNvSpPr txBox="true"/>
          <p:nvPr/>
        </p:nvSpPr>
        <p:spPr>
          <a:xfrm rot="0">
            <a:off x="25848" y="3585722"/>
            <a:ext cx="4766271" cy="6091749"/>
          </a:xfrm>
          <a:prstGeom prst="rect">
            <a:avLst/>
          </a:prstGeom>
        </p:spPr>
        <p:txBody>
          <a:bodyPr anchor="t" rtlCol="false" tIns="0" lIns="0" bIns="0" rIns="0">
            <a:spAutoFit/>
          </a:bodyPr>
          <a:lstStyle/>
          <a:p>
            <a:pPr algn="l" marL="488632" indent="-244316" lvl="1">
              <a:lnSpc>
                <a:spcPts val="2624"/>
              </a:lnSpc>
              <a:buFont typeface="Arial"/>
              <a:buChar char="•"/>
            </a:pPr>
            <a:r>
              <a:rPr lang="en-US" sz="2700">
                <a:solidFill>
                  <a:srgbClr val="222A35"/>
                </a:solidFill>
                <a:latin typeface="Source Sans Pro"/>
                <a:ea typeface="Source Sans Pro"/>
                <a:cs typeface="Source Sans Pro"/>
                <a:sym typeface="Source Sans Pro"/>
              </a:rPr>
              <a:t>Use only the charging cord that came with the device</a:t>
            </a:r>
          </a:p>
          <a:p>
            <a:pPr algn="l" marL="488632" indent="-244316" lvl="1">
              <a:lnSpc>
                <a:spcPts val="2624"/>
              </a:lnSpc>
              <a:buFont typeface="Arial"/>
              <a:buChar char="•"/>
            </a:pPr>
            <a:r>
              <a:rPr lang="en-US" sz="2700">
                <a:solidFill>
                  <a:srgbClr val="222A35"/>
                </a:solidFill>
                <a:latin typeface="Source Sans Pro"/>
                <a:ea typeface="Source Sans Pro"/>
                <a:cs typeface="Source Sans Pro"/>
                <a:sym typeface="Source Sans Pro"/>
              </a:rPr>
              <a:t>Do not charge a device under your pillow, on your bed, or on a couch.</a:t>
            </a:r>
          </a:p>
          <a:p>
            <a:pPr algn="l" marL="488632" indent="-244316" lvl="1">
              <a:lnSpc>
                <a:spcPts val="2624"/>
              </a:lnSpc>
              <a:buFont typeface="Arial"/>
              <a:buChar char="•"/>
            </a:pPr>
            <a:r>
              <a:rPr lang="en-US" sz="2700">
                <a:solidFill>
                  <a:srgbClr val="222A35"/>
                </a:solidFill>
                <a:latin typeface="Source Sans Pro"/>
                <a:ea typeface="Source Sans Pro"/>
                <a:cs typeface="Source Sans Pro"/>
                <a:sym typeface="Source Sans Pro"/>
              </a:rPr>
              <a:t>Do not keep charging the device or device battery after it is fully charged</a:t>
            </a:r>
          </a:p>
          <a:p>
            <a:pPr algn="l" marL="488632" indent="-244316" lvl="1">
              <a:lnSpc>
                <a:spcPts val="2624"/>
              </a:lnSpc>
              <a:buFont typeface="Arial"/>
              <a:buChar char="•"/>
            </a:pPr>
            <a:r>
              <a:rPr lang="en-US" sz="2700">
                <a:solidFill>
                  <a:srgbClr val="222A35"/>
                </a:solidFill>
                <a:latin typeface="Source Sans Pro"/>
                <a:ea typeface="Source Sans Pro"/>
                <a:cs typeface="Source Sans Pro"/>
                <a:sym typeface="Source Sans Pro"/>
              </a:rPr>
              <a:t>Keep batteries at room temperature when possible. Do not charge them at temperatures below 32°F (0°C) or above 105°F (40°C)</a:t>
            </a:r>
          </a:p>
          <a:p>
            <a:pPr algn="l" marL="488632" indent="-244316" lvl="1">
              <a:lnSpc>
                <a:spcPts val="2624"/>
              </a:lnSpc>
              <a:buFont typeface="Arial"/>
              <a:buChar char="•"/>
            </a:pPr>
            <a:r>
              <a:rPr lang="en-US" sz="2700">
                <a:solidFill>
                  <a:srgbClr val="222A35"/>
                </a:solidFill>
                <a:latin typeface="Source Sans Pro"/>
                <a:ea typeface="Source Sans Pro"/>
                <a:cs typeface="Source Sans Pro"/>
                <a:sym typeface="Source Sans Pro"/>
              </a:rPr>
              <a:t>Use only the battery that is designed for the device</a:t>
            </a:r>
          </a:p>
        </p:txBody>
      </p:sp>
      <p:sp>
        <p:nvSpPr>
          <p:cNvPr name="TextBox 4" id="4"/>
          <p:cNvSpPr txBox="true"/>
          <p:nvPr/>
        </p:nvSpPr>
        <p:spPr>
          <a:xfrm rot="0">
            <a:off x="13429164" y="2594438"/>
            <a:ext cx="4767394" cy="701517"/>
          </a:xfrm>
          <a:prstGeom prst="rect">
            <a:avLst/>
          </a:prstGeom>
        </p:spPr>
        <p:txBody>
          <a:bodyPr anchor="t" rtlCol="false" tIns="0" lIns="0" bIns="0" rIns="0">
            <a:spAutoFit/>
          </a:bodyPr>
          <a:lstStyle/>
          <a:p>
            <a:pPr algn="l">
              <a:lnSpc>
                <a:spcPts val="3888"/>
              </a:lnSpc>
            </a:pPr>
            <a:r>
              <a:rPr lang="en-US" sz="3600" b="true">
                <a:solidFill>
                  <a:srgbClr val="FF0000"/>
                </a:solidFill>
                <a:latin typeface="Source Sans Pro Bold"/>
                <a:ea typeface="Source Sans Pro Bold"/>
                <a:cs typeface="Source Sans Pro Bold"/>
                <a:sym typeface="Source Sans Pro Bold"/>
              </a:rPr>
              <a:t>Signs of a Problem</a:t>
            </a:r>
          </a:p>
        </p:txBody>
      </p:sp>
      <p:sp>
        <p:nvSpPr>
          <p:cNvPr name="TextBox 5" id="5"/>
          <p:cNvSpPr txBox="true"/>
          <p:nvPr/>
        </p:nvSpPr>
        <p:spPr>
          <a:xfrm rot="0">
            <a:off x="13495879" y="3594669"/>
            <a:ext cx="4766271" cy="5173505"/>
          </a:xfrm>
          <a:prstGeom prst="rect">
            <a:avLst/>
          </a:prstGeom>
        </p:spPr>
        <p:txBody>
          <a:bodyPr anchor="t" rtlCol="false" tIns="0" lIns="0" bIns="0" rIns="0">
            <a:spAutoFit/>
          </a:bodyPr>
          <a:lstStyle/>
          <a:p>
            <a:pPr algn="l" marL="488632" indent="-244316" lvl="1">
              <a:lnSpc>
                <a:spcPts val="2916"/>
              </a:lnSpc>
              <a:buFont typeface="Arial"/>
              <a:buChar char="•"/>
            </a:pPr>
            <a:r>
              <a:rPr lang="en-US" sz="2700">
                <a:solidFill>
                  <a:srgbClr val="222A35"/>
                </a:solidFill>
                <a:latin typeface="Source Sans Pro"/>
                <a:ea typeface="Source Sans Pro"/>
                <a:cs typeface="Source Sans Pro"/>
                <a:sym typeface="Source Sans Pro"/>
              </a:rPr>
              <a:t>Odor</a:t>
            </a:r>
          </a:p>
          <a:p>
            <a:pPr algn="l" marL="488632" indent="-244316" lvl="1">
              <a:lnSpc>
                <a:spcPts val="2916"/>
              </a:lnSpc>
              <a:buFont typeface="Arial"/>
              <a:buChar char="•"/>
            </a:pPr>
            <a:r>
              <a:rPr lang="en-US" sz="2700">
                <a:solidFill>
                  <a:srgbClr val="222A35"/>
                </a:solidFill>
                <a:latin typeface="Source Sans Pro"/>
                <a:ea typeface="Source Sans Pro"/>
                <a:cs typeface="Source Sans Pro"/>
                <a:sym typeface="Source Sans Pro"/>
              </a:rPr>
              <a:t>Change in color</a:t>
            </a:r>
          </a:p>
          <a:p>
            <a:pPr algn="l" marL="488632" indent="-244316" lvl="1">
              <a:lnSpc>
                <a:spcPts val="2916"/>
              </a:lnSpc>
              <a:buFont typeface="Arial"/>
              <a:buChar char="•"/>
            </a:pPr>
            <a:r>
              <a:rPr lang="en-US" sz="2700">
                <a:solidFill>
                  <a:srgbClr val="222A35"/>
                </a:solidFill>
                <a:latin typeface="Source Sans Pro"/>
                <a:ea typeface="Source Sans Pro"/>
                <a:cs typeface="Source Sans Pro"/>
                <a:sym typeface="Source Sans Pro"/>
              </a:rPr>
              <a:t>Too much heat </a:t>
            </a:r>
          </a:p>
          <a:p>
            <a:pPr algn="l" marL="488632" indent="-244316" lvl="1">
              <a:lnSpc>
                <a:spcPts val="2916"/>
              </a:lnSpc>
              <a:buFont typeface="Arial"/>
              <a:buChar char="•"/>
            </a:pPr>
            <a:r>
              <a:rPr lang="en-US" sz="2700">
                <a:solidFill>
                  <a:srgbClr val="222A35"/>
                </a:solidFill>
                <a:latin typeface="Source Sans Pro"/>
                <a:ea typeface="Source Sans Pro"/>
                <a:cs typeface="Source Sans Pro"/>
                <a:sym typeface="Source Sans Pro"/>
              </a:rPr>
              <a:t>Change in shape </a:t>
            </a:r>
          </a:p>
          <a:p>
            <a:pPr algn="l" marL="488632" indent="-244316" lvl="1">
              <a:lnSpc>
                <a:spcPts val="2916"/>
              </a:lnSpc>
              <a:buFont typeface="Arial"/>
              <a:buChar char="•"/>
            </a:pPr>
            <a:r>
              <a:rPr lang="en-US" sz="2700">
                <a:solidFill>
                  <a:srgbClr val="222A35"/>
                </a:solidFill>
                <a:latin typeface="Source Sans Pro"/>
                <a:ea typeface="Source Sans Pro"/>
                <a:cs typeface="Source Sans Pro"/>
                <a:sym typeface="Source Sans Pro"/>
              </a:rPr>
              <a:t>Leaking </a:t>
            </a:r>
          </a:p>
          <a:p>
            <a:pPr algn="l" marL="488632" indent="-244316" lvl="1">
              <a:lnSpc>
                <a:spcPts val="2916"/>
              </a:lnSpc>
              <a:buFont typeface="Arial"/>
              <a:buChar char="•"/>
            </a:pPr>
            <a:r>
              <a:rPr lang="en-US" sz="2700">
                <a:solidFill>
                  <a:srgbClr val="222A35"/>
                </a:solidFill>
                <a:latin typeface="Source Sans Pro"/>
                <a:ea typeface="Source Sans Pro"/>
                <a:cs typeface="Source Sans Pro"/>
                <a:sym typeface="Source Sans Pro"/>
              </a:rPr>
              <a:t>Odd noises </a:t>
            </a:r>
          </a:p>
        </p:txBody>
      </p:sp>
      <p:sp>
        <p:nvSpPr>
          <p:cNvPr name="TextBox 6" id="6"/>
          <p:cNvSpPr txBox="true"/>
          <p:nvPr/>
        </p:nvSpPr>
        <p:spPr>
          <a:xfrm rot="0">
            <a:off x="1348740" y="-135939"/>
            <a:ext cx="15590520" cy="1858804"/>
          </a:xfrm>
          <a:prstGeom prst="rect">
            <a:avLst/>
          </a:prstGeom>
        </p:spPr>
        <p:txBody>
          <a:bodyPr anchor="t" rtlCol="false" tIns="0" lIns="0" bIns="0" rIns="0">
            <a:spAutoFit/>
          </a:bodyPr>
          <a:lstStyle/>
          <a:p>
            <a:pPr algn="l">
              <a:lnSpc>
                <a:spcPts val="7128"/>
              </a:lnSpc>
            </a:pPr>
            <a:r>
              <a:rPr lang="en-US" sz="6600">
                <a:solidFill>
                  <a:srgbClr val="FFFF00"/>
                </a:solidFill>
                <a:latin typeface="Arimo"/>
                <a:ea typeface="Arimo"/>
                <a:cs typeface="Arimo"/>
                <a:sym typeface="Arimo"/>
              </a:rPr>
              <a:t>Safety Message –  Charge into Fire Safety™</a:t>
            </a:r>
          </a:p>
        </p:txBody>
      </p:sp>
      <p:sp>
        <p:nvSpPr>
          <p:cNvPr name="TextBox 7" id="7"/>
          <p:cNvSpPr txBox="true"/>
          <p:nvPr/>
        </p:nvSpPr>
        <p:spPr>
          <a:xfrm rot="0">
            <a:off x="13007340" y="9570720"/>
            <a:ext cx="3931920" cy="465773"/>
          </a:xfrm>
          <a:prstGeom prst="rect">
            <a:avLst/>
          </a:prstGeom>
        </p:spPr>
        <p:txBody>
          <a:bodyPr anchor="t" rtlCol="false" tIns="0" lIns="0" bIns="0" rIns="0">
            <a:spAutoFit/>
          </a:bodyPr>
          <a:lstStyle/>
          <a:p>
            <a:pPr algn="r">
              <a:lnSpc>
                <a:spcPts val="2160"/>
              </a:lnSpc>
            </a:pPr>
            <a:r>
              <a:rPr lang="en-US" sz="1800">
                <a:solidFill>
                  <a:srgbClr val="767171"/>
                </a:solidFill>
                <a:latin typeface="Source Sans Pro"/>
                <a:ea typeface="Source Sans Pro"/>
                <a:cs typeface="Source Sans Pro"/>
                <a:sym typeface="Source Sans Pro"/>
              </a:rPr>
              <a:t>2</a:t>
            </a:r>
          </a:p>
        </p:txBody>
      </p:sp>
      <p:sp>
        <p:nvSpPr>
          <p:cNvPr name="Freeform 8" id="8" descr="A group of white boxes with red string tied around them  Description automatically generated"/>
          <p:cNvSpPr/>
          <p:nvPr/>
        </p:nvSpPr>
        <p:spPr>
          <a:xfrm flipH="false" flipV="false" rot="0">
            <a:off x="4883559" y="1494507"/>
            <a:ext cx="8520881" cy="8520880"/>
          </a:xfrm>
          <a:custGeom>
            <a:avLst/>
            <a:gdLst/>
            <a:ahLst/>
            <a:cxnLst/>
            <a:rect r="r" b="b" t="t" l="l"/>
            <a:pathLst>
              <a:path h="8520880" w="8520881">
                <a:moveTo>
                  <a:pt x="0" y="0"/>
                </a:moveTo>
                <a:lnTo>
                  <a:pt x="8520881" y="0"/>
                </a:lnTo>
                <a:lnTo>
                  <a:pt x="8520881" y="8520881"/>
                </a:lnTo>
                <a:lnTo>
                  <a:pt x="0" y="8520881"/>
                </a:lnTo>
                <a:lnTo>
                  <a:pt x="0" y="0"/>
                </a:lnTo>
                <a:close/>
              </a:path>
            </a:pathLst>
          </a:custGeom>
          <a:blipFill>
            <a:blip r:embed="rId2"/>
            <a:stretch>
              <a:fillRect l="0" t="0" r="0" b="0"/>
            </a:stretch>
          </a:blipFill>
        </p:spPr>
      </p:sp>
      <p:sp>
        <p:nvSpPr>
          <p:cNvPr name="TextBox 9" id="9"/>
          <p:cNvSpPr txBox="true"/>
          <p:nvPr/>
        </p:nvSpPr>
        <p:spPr>
          <a:xfrm rot="0">
            <a:off x="13649178" y="7017288"/>
            <a:ext cx="4336366" cy="3103572"/>
          </a:xfrm>
          <a:prstGeom prst="rect">
            <a:avLst/>
          </a:prstGeom>
        </p:spPr>
        <p:txBody>
          <a:bodyPr anchor="t" rtlCol="false" tIns="0" lIns="0" bIns="0" rIns="0">
            <a:spAutoFit/>
          </a:bodyPr>
          <a:lstStyle/>
          <a:p>
            <a:pPr algn="l">
              <a:lnSpc>
                <a:spcPts val="4320"/>
              </a:lnSpc>
            </a:pPr>
            <a:r>
              <a:rPr lang="en-US" sz="3600" b="true">
                <a:solidFill>
                  <a:srgbClr val="0070C0"/>
                </a:solidFill>
                <a:latin typeface="Source Sans Pro Bold"/>
                <a:ea typeface="Source Sans Pro Bold"/>
                <a:cs typeface="Source Sans Pro Bold"/>
                <a:sym typeface="Source Sans Pro Bold"/>
              </a:rPr>
              <a:t>Additional Resources</a:t>
            </a:r>
          </a:p>
          <a:p>
            <a:pPr algn="l" marL="488632" indent="-244316" lvl="1">
              <a:lnSpc>
                <a:spcPts val="3240"/>
              </a:lnSpc>
              <a:buFont typeface="Arial"/>
              <a:buChar char="•"/>
            </a:pPr>
            <a:r>
              <a:rPr lang="en-US" sz="2700">
                <a:solidFill>
                  <a:srgbClr val="222A35"/>
                </a:solidFill>
                <a:latin typeface="Source Sans Pro"/>
                <a:ea typeface="Source Sans Pro"/>
                <a:cs typeface="Source Sans Pro"/>
                <a:sym typeface="Source Sans Pro"/>
              </a:rPr>
              <a:t>NFPA.org </a:t>
            </a:r>
          </a:p>
          <a:p>
            <a:pPr algn="l" marL="1174432" indent="-391478" lvl="2">
              <a:lnSpc>
                <a:spcPts val="3240"/>
              </a:lnSpc>
              <a:buFont typeface="Arial"/>
              <a:buChar char="⚬"/>
            </a:pPr>
            <a:r>
              <a:rPr lang="en-US" sz="2700" u="sng">
                <a:solidFill>
                  <a:srgbClr val="222A35"/>
                </a:solidFill>
                <a:latin typeface="Source Sans Pro"/>
                <a:ea typeface="Source Sans Pro"/>
                <a:cs typeface="Source Sans Pro"/>
                <a:sym typeface="Source Sans Pro"/>
                <a:hlinkClick r:id="rId3" tooltip="https://www.nfpa.org/Education%20and%20Research/Home%20Fire%20Safety/Lithium-Ion%20Batteries#additional-resources"/>
              </a:rPr>
              <a:t>Lithium-Ion Battery Safety</a:t>
            </a:r>
          </a:p>
          <a:p>
            <a:pPr algn="l" marL="488632" indent="-244316" lvl="1">
              <a:lnSpc>
                <a:spcPts val="3240"/>
              </a:lnSpc>
              <a:buFont typeface="Arial"/>
              <a:buChar char="•"/>
            </a:pPr>
            <a:r>
              <a:rPr lang="en-US" sz="2700">
                <a:solidFill>
                  <a:srgbClr val="222A35"/>
                </a:solidFill>
                <a:latin typeface="Source Sans Pro"/>
                <a:ea typeface="Source Sans Pro"/>
                <a:cs typeface="Source Sans Pro"/>
                <a:sym typeface="Source Sans Pro"/>
              </a:rPr>
              <a:t>Consumer Product Safety Commission</a:t>
            </a:r>
          </a:p>
          <a:p>
            <a:pPr algn="l" marL="1174432" indent="-391478" lvl="2">
              <a:lnSpc>
                <a:spcPts val="3240"/>
              </a:lnSpc>
              <a:buFont typeface="Arial"/>
              <a:buChar char="⚬"/>
            </a:pPr>
            <a:r>
              <a:rPr lang="en-US" sz="2700" u="sng">
                <a:solidFill>
                  <a:srgbClr val="222A35"/>
                </a:solidFill>
                <a:latin typeface="Source Sans Pro"/>
                <a:ea typeface="Source Sans Pro"/>
                <a:cs typeface="Source Sans Pro"/>
                <a:sym typeface="Source Sans Pro"/>
                <a:hlinkClick r:id="rId4" tooltip="https://www.cpsc.gov/?utm_campaign=recalls&amp;utm_content=M1&amp;utm_medium=email&amp;utm_source=govdelivery&amp;utm_term=20241205"/>
              </a:rPr>
              <a:t>CPSC.gov</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1EDE4"/>
        </a:solidFill>
      </p:bgPr>
    </p:bg>
    <p:spTree>
      <p:nvGrpSpPr>
        <p:cNvPr id="1" name=""/>
        <p:cNvGrpSpPr/>
        <p:nvPr/>
      </p:nvGrpSpPr>
      <p:grpSpPr>
        <a:xfrm>
          <a:off x="0" y="0"/>
          <a:ext cx="0" cy="0"/>
          <a:chOff x="0" y="0"/>
          <a:chExt cx="0" cy="0"/>
        </a:xfrm>
      </p:grpSpPr>
      <p:sp>
        <p:nvSpPr>
          <p:cNvPr name="TextBox 2" id="2"/>
          <p:cNvSpPr txBox="true"/>
          <p:nvPr/>
        </p:nvSpPr>
        <p:spPr>
          <a:xfrm rot="0">
            <a:off x="-6747931" y="3094837"/>
            <a:ext cx="31567049" cy="1301750"/>
          </a:xfrm>
          <a:prstGeom prst="rect">
            <a:avLst/>
          </a:prstGeom>
        </p:spPr>
        <p:txBody>
          <a:bodyPr anchor="t" rtlCol="false" tIns="0" lIns="0" bIns="0" rIns="0">
            <a:spAutoFit/>
          </a:bodyPr>
          <a:lstStyle/>
          <a:p>
            <a:pPr algn="ctr" marL="0" indent="0" lvl="0">
              <a:lnSpc>
                <a:spcPts val="9100"/>
              </a:lnSpc>
              <a:spcBef>
                <a:spcPct val="0"/>
              </a:spcBef>
            </a:pPr>
            <a:r>
              <a:rPr lang="en-US" sz="6500" spc="747">
                <a:solidFill>
                  <a:srgbClr val="CFA56C"/>
                </a:solidFill>
                <a:latin typeface="Cooper Hewitt"/>
                <a:ea typeface="Cooper Hewitt"/>
                <a:cs typeface="Cooper Hewitt"/>
                <a:sym typeface="Cooper Hewitt"/>
              </a:rPr>
              <a:t>FG PIE-DIVISION CHIEF BUZZ LECHOWSKI</a:t>
            </a:r>
          </a:p>
        </p:txBody>
      </p:sp>
      <p:sp>
        <p:nvSpPr>
          <p:cNvPr name="Freeform 3" id="3"/>
          <p:cNvSpPr/>
          <p:nvPr/>
        </p:nvSpPr>
        <p:spPr>
          <a:xfrm flipH="false" flipV="false" rot="0">
            <a:off x="15182355" y="-17498"/>
            <a:ext cx="3105645" cy="3105645"/>
          </a:xfrm>
          <a:custGeom>
            <a:avLst/>
            <a:gdLst/>
            <a:ahLst/>
            <a:cxnLst/>
            <a:rect r="r" b="b" t="t" l="l"/>
            <a:pathLst>
              <a:path h="3105645" w="3105645">
                <a:moveTo>
                  <a:pt x="0" y="0"/>
                </a:moveTo>
                <a:lnTo>
                  <a:pt x="3105645" y="0"/>
                </a:lnTo>
                <a:lnTo>
                  <a:pt x="3105645" y="3105645"/>
                </a:lnTo>
                <a:lnTo>
                  <a:pt x="0" y="310564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3023329" y="-17498"/>
            <a:ext cx="3123431" cy="3123431"/>
          </a:xfrm>
          <a:custGeom>
            <a:avLst/>
            <a:gdLst/>
            <a:ahLst/>
            <a:cxnLst/>
            <a:rect r="r" b="b" t="t" l="l"/>
            <a:pathLst>
              <a:path h="3123431" w="3123431">
                <a:moveTo>
                  <a:pt x="0" y="0"/>
                </a:moveTo>
                <a:lnTo>
                  <a:pt x="3123431" y="0"/>
                </a:lnTo>
                <a:lnTo>
                  <a:pt x="3123431" y="3123430"/>
                </a:lnTo>
                <a:lnTo>
                  <a:pt x="0" y="312343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16136" y="7226069"/>
            <a:ext cx="3078646" cy="3078646"/>
          </a:xfrm>
          <a:custGeom>
            <a:avLst/>
            <a:gdLst/>
            <a:ahLst/>
            <a:cxnLst/>
            <a:rect r="r" b="b" t="t" l="l"/>
            <a:pathLst>
              <a:path h="3078646" w="3078646">
                <a:moveTo>
                  <a:pt x="0" y="0"/>
                </a:moveTo>
                <a:lnTo>
                  <a:pt x="3078646" y="0"/>
                </a:lnTo>
                <a:lnTo>
                  <a:pt x="3078646" y="3078646"/>
                </a:lnTo>
                <a:lnTo>
                  <a:pt x="0" y="307864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6094904" y="287"/>
            <a:ext cx="3087860" cy="3087860"/>
          </a:xfrm>
          <a:custGeom>
            <a:avLst/>
            <a:gdLst/>
            <a:ahLst/>
            <a:cxnLst/>
            <a:rect r="r" b="b" t="t" l="l"/>
            <a:pathLst>
              <a:path h="3087860" w="3087860">
                <a:moveTo>
                  <a:pt x="0" y="0"/>
                </a:moveTo>
                <a:lnTo>
                  <a:pt x="3087860" y="0"/>
                </a:lnTo>
                <a:lnTo>
                  <a:pt x="3087860" y="3087860"/>
                </a:lnTo>
                <a:lnTo>
                  <a:pt x="0" y="308786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72220" y="-17498"/>
            <a:ext cx="3123431" cy="3123431"/>
          </a:xfrm>
          <a:custGeom>
            <a:avLst/>
            <a:gdLst/>
            <a:ahLst/>
            <a:cxnLst/>
            <a:rect r="r" b="b" t="t" l="l"/>
            <a:pathLst>
              <a:path h="3123431" w="3123431">
                <a:moveTo>
                  <a:pt x="0" y="0"/>
                </a:moveTo>
                <a:lnTo>
                  <a:pt x="3123431" y="0"/>
                </a:lnTo>
                <a:lnTo>
                  <a:pt x="3123431" y="3123430"/>
                </a:lnTo>
                <a:lnTo>
                  <a:pt x="0" y="312343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72220" y="7205094"/>
            <a:ext cx="3099621" cy="3099621"/>
          </a:xfrm>
          <a:custGeom>
            <a:avLst/>
            <a:gdLst/>
            <a:ahLst/>
            <a:cxnLst/>
            <a:rect r="r" b="b" t="t" l="l"/>
            <a:pathLst>
              <a:path h="3099621" w="3099621">
                <a:moveTo>
                  <a:pt x="0" y="0"/>
                </a:moveTo>
                <a:lnTo>
                  <a:pt x="3099620" y="0"/>
                </a:lnTo>
                <a:lnTo>
                  <a:pt x="3099620" y="3099621"/>
                </a:lnTo>
                <a:lnTo>
                  <a:pt x="0" y="3099621"/>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9" id="9"/>
          <p:cNvSpPr/>
          <p:nvPr/>
        </p:nvSpPr>
        <p:spPr>
          <a:xfrm flipH="false" flipV="false" rot="0">
            <a:off x="3027400" y="7205094"/>
            <a:ext cx="6176780" cy="3099621"/>
          </a:xfrm>
          <a:custGeom>
            <a:avLst/>
            <a:gdLst/>
            <a:ahLst/>
            <a:cxnLst/>
            <a:rect r="r" b="b" t="t" l="l"/>
            <a:pathLst>
              <a:path h="3099621" w="6176780">
                <a:moveTo>
                  <a:pt x="0" y="0"/>
                </a:moveTo>
                <a:lnTo>
                  <a:pt x="6176781" y="0"/>
                </a:lnTo>
                <a:lnTo>
                  <a:pt x="6176781" y="3099621"/>
                </a:lnTo>
                <a:lnTo>
                  <a:pt x="0" y="3099621"/>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0" id="10"/>
          <p:cNvSpPr/>
          <p:nvPr/>
        </p:nvSpPr>
        <p:spPr>
          <a:xfrm flipH="false" flipV="false" rot="0">
            <a:off x="9038092" y="-17498"/>
            <a:ext cx="6144262" cy="3105645"/>
          </a:xfrm>
          <a:custGeom>
            <a:avLst/>
            <a:gdLst/>
            <a:ahLst/>
            <a:cxnLst/>
            <a:rect r="r" b="b" t="t" l="l"/>
            <a:pathLst>
              <a:path h="3105645" w="6144262">
                <a:moveTo>
                  <a:pt x="0" y="0"/>
                </a:moveTo>
                <a:lnTo>
                  <a:pt x="6144263" y="0"/>
                </a:lnTo>
                <a:lnTo>
                  <a:pt x="6144263" y="3105645"/>
                </a:lnTo>
                <a:lnTo>
                  <a:pt x="0" y="310564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1" id="11"/>
          <p:cNvSpPr/>
          <p:nvPr/>
        </p:nvSpPr>
        <p:spPr>
          <a:xfrm flipH="false" flipV="false" rot="0">
            <a:off x="12194782" y="7226069"/>
            <a:ext cx="3067451" cy="3078646"/>
          </a:xfrm>
          <a:custGeom>
            <a:avLst/>
            <a:gdLst/>
            <a:ahLst/>
            <a:cxnLst/>
            <a:rect r="r" b="b" t="t" l="l"/>
            <a:pathLst>
              <a:path h="3078646" w="3067451">
                <a:moveTo>
                  <a:pt x="0" y="0"/>
                </a:moveTo>
                <a:lnTo>
                  <a:pt x="3067451" y="0"/>
                </a:lnTo>
                <a:lnTo>
                  <a:pt x="3067451" y="3078646"/>
                </a:lnTo>
                <a:lnTo>
                  <a:pt x="0" y="3078646"/>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2" id="12"/>
          <p:cNvSpPr/>
          <p:nvPr/>
        </p:nvSpPr>
        <p:spPr>
          <a:xfrm flipH="false" flipV="false" rot="0">
            <a:off x="15227069" y="7226069"/>
            <a:ext cx="3060931" cy="3060931"/>
          </a:xfrm>
          <a:custGeom>
            <a:avLst/>
            <a:gdLst/>
            <a:ahLst/>
            <a:cxnLst/>
            <a:rect r="r" b="b" t="t" l="l"/>
            <a:pathLst>
              <a:path h="3060931" w="3060931">
                <a:moveTo>
                  <a:pt x="0" y="0"/>
                </a:moveTo>
                <a:lnTo>
                  <a:pt x="3060931" y="0"/>
                </a:lnTo>
                <a:lnTo>
                  <a:pt x="3060931" y="3060931"/>
                </a:lnTo>
                <a:lnTo>
                  <a:pt x="0" y="3060931"/>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13" id="13"/>
          <p:cNvSpPr txBox="true"/>
          <p:nvPr/>
        </p:nvSpPr>
        <p:spPr>
          <a:xfrm rot="0">
            <a:off x="4825394" y="4104147"/>
            <a:ext cx="8420398" cy="3177874"/>
          </a:xfrm>
          <a:prstGeom prst="rect">
            <a:avLst/>
          </a:prstGeom>
        </p:spPr>
        <p:txBody>
          <a:bodyPr anchor="t" rtlCol="false" tIns="0" lIns="0" bIns="0" rIns="0">
            <a:spAutoFit/>
          </a:bodyPr>
          <a:lstStyle/>
          <a:p>
            <a:pPr algn="l" marL="758207" indent="-379104" lvl="1">
              <a:lnSpc>
                <a:spcPts val="4916"/>
              </a:lnSpc>
              <a:buFont typeface="Arial"/>
              <a:buChar char="•"/>
            </a:pPr>
            <a:r>
              <a:rPr lang="en-US" sz="3511" spc="403">
                <a:solidFill>
                  <a:srgbClr val="000000"/>
                </a:solidFill>
                <a:latin typeface="Cooper Hewitt"/>
                <a:ea typeface="Cooper Hewitt"/>
                <a:cs typeface="Cooper Hewitt"/>
                <a:sym typeface="Cooper Hewitt"/>
              </a:rPr>
              <a:t>FLEET</a:t>
            </a:r>
          </a:p>
          <a:p>
            <a:pPr algn="l" marL="758207" indent="-379104" lvl="1">
              <a:lnSpc>
                <a:spcPts val="4916"/>
              </a:lnSpc>
              <a:buFont typeface="Arial"/>
              <a:buChar char="•"/>
            </a:pPr>
            <a:r>
              <a:rPr lang="en-US" sz="3511" spc="403">
                <a:solidFill>
                  <a:srgbClr val="000000"/>
                </a:solidFill>
                <a:latin typeface="Cooper Hewitt"/>
                <a:ea typeface="Cooper Hewitt"/>
                <a:cs typeface="Cooper Hewitt"/>
                <a:sym typeface="Cooper Hewitt"/>
              </a:rPr>
              <a:t>GIS</a:t>
            </a:r>
          </a:p>
          <a:p>
            <a:pPr algn="l" marL="758207" indent="-379104" lvl="1">
              <a:lnSpc>
                <a:spcPts val="4916"/>
              </a:lnSpc>
              <a:buFont typeface="Arial"/>
              <a:buChar char="•"/>
            </a:pPr>
            <a:r>
              <a:rPr lang="en-US" sz="3511" spc="403">
                <a:solidFill>
                  <a:srgbClr val="000000"/>
                </a:solidFill>
                <a:latin typeface="Cooper Hewitt"/>
                <a:ea typeface="Cooper Hewitt"/>
                <a:cs typeface="Cooper Hewitt"/>
                <a:sym typeface="Cooper Hewitt"/>
              </a:rPr>
              <a:t>PEER SUPPORT/MENTAL HEALTH</a:t>
            </a:r>
          </a:p>
          <a:p>
            <a:pPr algn="l" marL="758207" indent="-379104" lvl="1">
              <a:lnSpc>
                <a:spcPts val="4916"/>
              </a:lnSpc>
              <a:buFont typeface="Arial"/>
              <a:buChar char="•"/>
            </a:pPr>
            <a:r>
              <a:rPr lang="en-US" sz="3511" spc="403">
                <a:solidFill>
                  <a:srgbClr val="000000"/>
                </a:solidFill>
                <a:latin typeface="Cooper Hewitt"/>
                <a:ea typeface="Cooper Hewitt"/>
                <a:cs typeface="Cooper Hewitt"/>
                <a:sym typeface="Cooper Hewitt"/>
              </a:rPr>
              <a:t>IT/TELECOM</a:t>
            </a:r>
          </a:p>
          <a:p>
            <a:pPr algn="l" marL="758207" indent="-379104" lvl="1">
              <a:lnSpc>
                <a:spcPts val="4916"/>
              </a:lnSpc>
              <a:buFont typeface="Arial"/>
              <a:buChar char="•"/>
            </a:pPr>
            <a:r>
              <a:rPr lang="en-US" sz="3511" spc="403">
                <a:solidFill>
                  <a:srgbClr val="000000"/>
                </a:solidFill>
                <a:latin typeface="Cooper Hewitt"/>
                <a:ea typeface="Cooper Hewitt"/>
                <a:cs typeface="Cooper Hewitt"/>
                <a:sym typeface="Cooper Hewitt"/>
              </a:rPr>
              <a:t>EMS</a:t>
            </a:r>
          </a:p>
        </p:txBody>
      </p:sp>
      <p:sp>
        <p:nvSpPr>
          <p:cNvPr name="Freeform 14" id="14"/>
          <p:cNvSpPr/>
          <p:nvPr/>
        </p:nvSpPr>
        <p:spPr>
          <a:xfrm flipH="false" flipV="false" rot="0">
            <a:off x="3179800" y="7357494"/>
            <a:ext cx="6176780" cy="3099621"/>
          </a:xfrm>
          <a:custGeom>
            <a:avLst/>
            <a:gdLst/>
            <a:ahLst/>
            <a:cxnLst/>
            <a:rect r="r" b="b" t="t" l="l"/>
            <a:pathLst>
              <a:path h="3099621" w="6176780">
                <a:moveTo>
                  <a:pt x="0" y="0"/>
                </a:moveTo>
                <a:lnTo>
                  <a:pt x="6176781" y="0"/>
                </a:lnTo>
                <a:lnTo>
                  <a:pt x="6176781" y="3099621"/>
                </a:lnTo>
                <a:lnTo>
                  <a:pt x="0" y="3099621"/>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1EDE4"/>
        </a:solidFill>
      </p:bgPr>
    </p:bg>
    <p:spTree>
      <p:nvGrpSpPr>
        <p:cNvPr id="1" name=""/>
        <p:cNvGrpSpPr/>
        <p:nvPr/>
      </p:nvGrpSpPr>
      <p:grpSpPr>
        <a:xfrm>
          <a:off x="0" y="0"/>
          <a:ext cx="0" cy="0"/>
          <a:chOff x="0" y="0"/>
          <a:chExt cx="0" cy="0"/>
        </a:xfrm>
      </p:grpSpPr>
      <p:sp>
        <p:nvSpPr>
          <p:cNvPr name="Freeform 2" id="2"/>
          <p:cNvSpPr/>
          <p:nvPr/>
        </p:nvSpPr>
        <p:spPr>
          <a:xfrm flipH="false" flipV="false" rot="0">
            <a:off x="143422" y="80675"/>
            <a:ext cx="17986012" cy="10117132"/>
          </a:xfrm>
          <a:custGeom>
            <a:avLst/>
            <a:gdLst/>
            <a:ahLst/>
            <a:cxnLst/>
            <a:rect r="r" b="b" t="t" l="l"/>
            <a:pathLst>
              <a:path h="10117132" w="17986012">
                <a:moveTo>
                  <a:pt x="0" y="0"/>
                </a:moveTo>
                <a:lnTo>
                  <a:pt x="17986012" y="0"/>
                </a:lnTo>
                <a:lnTo>
                  <a:pt x="17986012" y="10117132"/>
                </a:lnTo>
                <a:lnTo>
                  <a:pt x="0" y="10117132"/>
                </a:lnTo>
                <a:lnTo>
                  <a:pt x="0" y="0"/>
                </a:lnTo>
                <a:close/>
              </a:path>
            </a:pathLst>
          </a:custGeom>
          <a:blipFill>
            <a:blip r:embed="rId2"/>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1EDE4"/>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6849697" cy="6849697"/>
          </a:xfrm>
          <a:custGeom>
            <a:avLst/>
            <a:gdLst/>
            <a:ahLst/>
            <a:cxnLst/>
            <a:rect r="r" b="b" t="t" l="l"/>
            <a:pathLst>
              <a:path h="6849697" w="6849697">
                <a:moveTo>
                  <a:pt x="0" y="0"/>
                </a:moveTo>
                <a:lnTo>
                  <a:pt x="6849697" y="0"/>
                </a:lnTo>
                <a:lnTo>
                  <a:pt x="6849697" y="6849697"/>
                </a:lnTo>
                <a:lnTo>
                  <a:pt x="0" y="684969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0" y="6849697"/>
            <a:ext cx="6849697" cy="3437303"/>
          </a:xfrm>
          <a:custGeom>
            <a:avLst/>
            <a:gdLst/>
            <a:ahLst/>
            <a:cxnLst/>
            <a:rect r="r" b="b" t="t" l="l"/>
            <a:pathLst>
              <a:path h="3437303" w="6849697">
                <a:moveTo>
                  <a:pt x="0" y="0"/>
                </a:moveTo>
                <a:lnTo>
                  <a:pt x="6849697" y="0"/>
                </a:lnTo>
                <a:lnTo>
                  <a:pt x="6849697" y="3437303"/>
                </a:lnTo>
                <a:lnTo>
                  <a:pt x="0" y="343730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8637766" y="2772902"/>
            <a:ext cx="8621534" cy="4741196"/>
            <a:chOff x="0" y="0"/>
            <a:chExt cx="11495378" cy="6321594"/>
          </a:xfrm>
        </p:grpSpPr>
        <p:sp>
          <p:nvSpPr>
            <p:cNvPr name="TextBox 5" id="5"/>
            <p:cNvSpPr txBox="true"/>
            <p:nvPr/>
          </p:nvSpPr>
          <p:spPr>
            <a:xfrm rot="0">
              <a:off x="0" y="-85725"/>
              <a:ext cx="11495378" cy="5230306"/>
            </a:xfrm>
            <a:prstGeom prst="rect">
              <a:avLst/>
            </a:prstGeom>
          </p:spPr>
          <p:txBody>
            <a:bodyPr anchor="t" rtlCol="false" tIns="0" lIns="0" bIns="0" rIns="0">
              <a:spAutoFit/>
            </a:bodyPr>
            <a:lstStyle/>
            <a:p>
              <a:pPr algn="ctr" marL="0" indent="0" lvl="0">
                <a:lnSpc>
                  <a:spcPts val="15196"/>
                </a:lnSpc>
                <a:spcBef>
                  <a:spcPct val="0"/>
                </a:spcBef>
              </a:pPr>
              <a:r>
                <a:rPr lang="en-US" sz="12663">
                  <a:solidFill>
                    <a:srgbClr val="282842"/>
                  </a:solidFill>
                  <a:latin typeface="Sailors"/>
                  <a:ea typeface="Sailors"/>
                  <a:cs typeface="Sailors"/>
                  <a:sym typeface="Sailors"/>
                </a:rPr>
                <a:t>chief’s report</a:t>
              </a:r>
            </a:p>
          </p:txBody>
        </p:sp>
        <p:sp>
          <p:nvSpPr>
            <p:cNvPr name="TextBox 6" id="6"/>
            <p:cNvSpPr txBox="true"/>
            <p:nvPr/>
          </p:nvSpPr>
          <p:spPr>
            <a:xfrm rot="0">
              <a:off x="0" y="5501789"/>
              <a:ext cx="11495378" cy="819805"/>
            </a:xfrm>
            <a:prstGeom prst="rect">
              <a:avLst/>
            </a:prstGeom>
          </p:spPr>
          <p:txBody>
            <a:bodyPr anchor="t" rtlCol="false" tIns="0" lIns="0" bIns="0" rIns="0">
              <a:spAutoFit/>
            </a:bodyPr>
            <a:lstStyle/>
            <a:p>
              <a:pPr algn="ctr" marL="0" indent="0" lvl="0">
                <a:lnSpc>
                  <a:spcPts val="4598"/>
                </a:lnSpc>
                <a:spcBef>
                  <a:spcPct val="0"/>
                </a:spcBef>
              </a:pPr>
              <a:r>
                <a:rPr lang="en-US" sz="3284" spc="377">
                  <a:solidFill>
                    <a:srgbClr val="00AE93"/>
                  </a:solidFill>
                  <a:latin typeface="Cooper Hewitt"/>
                  <a:ea typeface="Cooper Hewitt"/>
                  <a:cs typeface="Cooper Hewitt"/>
                  <a:sym typeface="Cooper Hewitt"/>
                </a:rPr>
                <a:t>FIRE CHIEF ED MEZULIS</a:t>
              </a:r>
            </a:p>
          </p:txBody>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1EDE4"/>
        </a:solidFill>
      </p:bgPr>
    </p:bg>
    <p:spTree>
      <p:nvGrpSpPr>
        <p:cNvPr id="1" name=""/>
        <p:cNvGrpSpPr/>
        <p:nvPr/>
      </p:nvGrpSpPr>
      <p:grpSpPr>
        <a:xfrm>
          <a:off x="0" y="0"/>
          <a:ext cx="0" cy="0"/>
          <a:chOff x="0" y="0"/>
          <a:chExt cx="0" cy="0"/>
        </a:xfrm>
      </p:grpSpPr>
      <p:sp>
        <p:nvSpPr>
          <p:cNvPr name="Freeform 2" id="2"/>
          <p:cNvSpPr/>
          <p:nvPr/>
        </p:nvSpPr>
        <p:spPr>
          <a:xfrm flipH="false" flipV="false" rot="0">
            <a:off x="0" y="32089"/>
            <a:ext cx="3427213" cy="3427213"/>
          </a:xfrm>
          <a:custGeom>
            <a:avLst/>
            <a:gdLst/>
            <a:ahLst/>
            <a:cxnLst/>
            <a:rect r="r" b="b" t="t" l="l"/>
            <a:pathLst>
              <a:path h="3427213" w="3427213">
                <a:moveTo>
                  <a:pt x="0" y="0"/>
                </a:moveTo>
                <a:lnTo>
                  <a:pt x="3427213" y="0"/>
                </a:lnTo>
                <a:lnTo>
                  <a:pt x="3427213" y="3427213"/>
                </a:lnTo>
                <a:lnTo>
                  <a:pt x="0" y="342721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0" y="3459302"/>
            <a:ext cx="3427213" cy="3427213"/>
          </a:xfrm>
          <a:custGeom>
            <a:avLst/>
            <a:gdLst/>
            <a:ahLst/>
            <a:cxnLst/>
            <a:rect r="r" b="b" t="t" l="l"/>
            <a:pathLst>
              <a:path h="3427213" w="3427213">
                <a:moveTo>
                  <a:pt x="0" y="0"/>
                </a:moveTo>
                <a:lnTo>
                  <a:pt x="3427213" y="0"/>
                </a:lnTo>
                <a:lnTo>
                  <a:pt x="3427213" y="3427212"/>
                </a:lnTo>
                <a:lnTo>
                  <a:pt x="0" y="342721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4869696" y="32089"/>
            <a:ext cx="3418304" cy="3418304"/>
          </a:xfrm>
          <a:custGeom>
            <a:avLst/>
            <a:gdLst/>
            <a:ahLst/>
            <a:cxnLst/>
            <a:rect r="r" b="b" t="t" l="l"/>
            <a:pathLst>
              <a:path h="3418304" w="3418304">
                <a:moveTo>
                  <a:pt x="0" y="0"/>
                </a:moveTo>
                <a:lnTo>
                  <a:pt x="3418304" y="0"/>
                </a:lnTo>
                <a:lnTo>
                  <a:pt x="3418304" y="3418304"/>
                </a:lnTo>
                <a:lnTo>
                  <a:pt x="0" y="341830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14869696" y="3450393"/>
            <a:ext cx="3418304" cy="3418304"/>
          </a:xfrm>
          <a:custGeom>
            <a:avLst/>
            <a:gdLst/>
            <a:ahLst/>
            <a:cxnLst/>
            <a:rect r="r" b="b" t="t" l="l"/>
            <a:pathLst>
              <a:path h="3418304" w="3418304">
                <a:moveTo>
                  <a:pt x="0" y="0"/>
                </a:moveTo>
                <a:lnTo>
                  <a:pt x="3418304" y="0"/>
                </a:lnTo>
                <a:lnTo>
                  <a:pt x="3418304" y="3418303"/>
                </a:lnTo>
                <a:lnTo>
                  <a:pt x="0" y="341830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1787" y="6851989"/>
            <a:ext cx="3429000" cy="3429000"/>
          </a:xfrm>
          <a:custGeom>
            <a:avLst/>
            <a:gdLst/>
            <a:ahLst/>
            <a:cxnLst/>
            <a:rect r="r" b="b" t="t" l="l"/>
            <a:pathLst>
              <a:path h="3429000" w="3429000">
                <a:moveTo>
                  <a:pt x="0" y="0"/>
                </a:moveTo>
                <a:lnTo>
                  <a:pt x="3429000" y="0"/>
                </a:lnTo>
                <a:lnTo>
                  <a:pt x="3429000" y="3429000"/>
                </a:lnTo>
                <a:lnTo>
                  <a:pt x="0" y="342900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false" flipV="false" rot="0">
            <a:off x="14869696" y="6868696"/>
            <a:ext cx="3418304" cy="3418304"/>
          </a:xfrm>
          <a:custGeom>
            <a:avLst/>
            <a:gdLst/>
            <a:ahLst/>
            <a:cxnLst/>
            <a:rect r="r" b="b" t="t" l="l"/>
            <a:pathLst>
              <a:path h="3418304" w="3418304">
                <a:moveTo>
                  <a:pt x="0" y="0"/>
                </a:moveTo>
                <a:lnTo>
                  <a:pt x="3418304" y="0"/>
                </a:lnTo>
                <a:lnTo>
                  <a:pt x="3418304" y="3418304"/>
                </a:lnTo>
                <a:lnTo>
                  <a:pt x="0" y="341830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8" id="8"/>
          <p:cNvSpPr/>
          <p:nvPr/>
        </p:nvSpPr>
        <p:spPr>
          <a:xfrm flipH="false" flipV="false" rot="0">
            <a:off x="168001" y="1799438"/>
            <a:ext cx="12911257" cy="6778410"/>
          </a:xfrm>
          <a:custGeom>
            <a:avLst/>
            <a:gdLst/>
            <a:ahLst/>
            <a:cxnLst/>
            <a:rect r="r" b="b" t="t" l="l"/>
            <a:pathLst>
              <a:path h="6778410" w="12911257">
                <a:moveTo>
                  <a:pt x="0" y="0"/>
                </a:moveTo>
                <a:lnTo>
                  <a:pt x="12911257" y="0"/>
                </a:lnTo>
                <a:lnTo>
                  <a:pt x="12911257" y="6778410"/>
                </a:lnTo>
                <a:lnTo>
                  <a:pt x="0" y="6778410"/>
                </a:lnTo>
                <a:lnTo>
                  <a:pt x="0" y="0"/>
                </a:lnTo>
                <a:close/>
              </a:path>
            </a:pathLst>
          </a:custGeom>
          <a:blipFill>
            <a:blip r:embed="rId14"/>
            <a:stretch>
              <a:fillRect l="0" t="0" r="0" b="0"/>
            </a:stretch>
          </a:blipFill>
        </p:spPr>
      </p:sp>
      <p:sp>
        <p:nvSpPr>
          <p:cNvPr name="Freeform 9" id="9"/>
          <p:cNvSpPr/>
          <p:nvPr/>
        </p:nvSpPr>
        <p:spPr>
          <a:xfrm flipH="false" flipV="false" rot="0">
            <a:off x="11621494" y="3697173"/>
            <a:ext cx="6496405" cy="6309633"/>
          </a:xfrm>
          <a:custGeom>
            <a:avLst/>
            <a:gdLst/>
            <a:ahLst/>
            <a:cxnLst/>
            <a:rect r="r" b="b" t="t" l="l"/>
            <a:pathLst>
              <a:path h="6309633" w="6496405">
                <a:moveTo>
                  <a:pt x="0" y="0"/>
                </a:moveTo>
                <a:lnTo>
                  <a:pt x="6496405" y="0"/>
                </a:lnTo>
                <a:lnTo>
                  <a:pt x="6496405" y="6309633"/>
                </a:lnTo>
                <a:lnTo>
                  <a:pt x="0" y="6309633"/>
                </a:lnTo>
                <a:lnTo>
                  <a:pt x="0" y="0"/>
                </a:lnTo>
                <a:close/>
              </a:path>
            </a:pathLst>
          </a:custGeom>
          <a:blipFill>
            <a:blip r:embed="rId15"/>
            <a:stretch>
              <a:fillRect l="0" t="0" r="0" b="0"/>
            </a:stretch>
          </a:blipFill>
        </p:spPr>
      </p:sp>
      <p:sp>
        <p:nvSpPr>
          <p:cNvPr name="TextBox 10" id="10"/>
          <p:cNvSpPr txBox="true"/>
          <p:nvPr/>
        </p:nvSpPr>
        <p:spPr>
          <a:xfrm rot="0">
            <a:off x="3520370" y="43339"/>
            <a:ext cx="11256169" cy="2103453"/>
          </a:xfrm>
          <a:prstGeom prst="rect">
            <a:avLst/>
          </a:prstGeom>
        </p:spPr>
        <p:txBody>
          <a:bodyPr anchor="t" rtlCol="false" tIns="0" lIns="0" bIns="0" rIns="0">
            <a:spAutoFit/>
          </a:bodyPr>
          <a:lstStyle/>
          <a:p>
            <a:pPr algn="ctr">
              <a:lnSpc>
                <a:spcPts val="3236"/>
              </a:lnSpc>
            </a:pPr>
            <a:r>
              <a:rPr lang="en-US" sz="2311" spc="265">
                <a:solidFill>
                  <a:srgbClr val="000000"/>
                </a:solidFill>
                <a:latin typeface="Cooper Hewitt"/>
                <a:ea typeface="Cooper Hewitt"/>
                <a:cs typeface="Cooper Hewitt"/>
                <a:sym typeface="Cooper Hewitt"/>
              </a:rPr>
              <a:t>THE INCIDENT SUMMARY PROVIDES AN OVERVIEW OF THE NUMBER OF</a:t>
            </a:r>
          </a:p>
          <a:p>
            <a:pPr algn="ctr">
              <a:lnSpc>
                <a:spcPts val="3236"/>
              </a:lnSpc>
            </a:pPr>
            <a:r>
              <a:rPr lang="en-US" sz="2311" spc="265">
                <a:solidFill>
                  <a:srgbClr val="000000"/>
                </a:solidFill>
                <a:latin typeface="Cooper Hewitt"/>
                <a:ea typeface="Cooper Hewitt"/>
                <a:cs typeface="Cooper Hewitt"/>
                <a:sym typeface="Cooper Hewitt"/>
              </a:rPr>
              <a:t>CALLS FOR EACH MONTH AND THE TYPE OF INCIDENTS. A YEAR-TO-DATE</a:t>
            </a:r>
          </a:p>
          <a:p>
            <a:pPr algn="ctr">
              <a:lnSpc>
                <a:spcPts val="3236"/>
              </a:lnSpc>
            </a:pPr>
            <a:r>
              <a:rPr lang="en-US" sz="2311" spc="265">
                <a:solidFill>
                  <a:srgbClr val="000000"/>
                </a:solidFill>
                <a:latin typeface="Cooper Hewitt"/>
                <a:ea typeface="Cooper Hewitt"/>
                <a:cs typeface="Cooper Hewitt"/>
                <a:sym typeface="Cooper Hewitt"/>
              </a:rPr>
              <a:t>COMPARISON OF THE PRIOR YEAR IS PROVIDED TO VIEW HOW SFD’S</a:t>
            </a:r>
          </a:p>
          <a:p>
            <a:pPr algn="ctr">
              <a:lnSpc>
                <a:spcPts val="3236"/>
              </a:lnSpc>
            </a:pPr>
            <a:r>
              <a:rPr lang="en-US" sz="2311" spc="265">
                <a:solidFill>
                  <a:srgbClr val="000000"/>
                </a:solidFill>
                <a:latin typeface="Cooper Hewitt"/>
                <a:ea typeface="Cooper Hewitt"/>
                <a:cs typeface="Cooper Hewitt"/>
                <a:sym typeface="Cooper Hewitt"/>
              </a:rPr>
              <a:t>CALLS ARE TRENDING FROM THE YEAR PRIOR.</a:t>
            </a:r>
          </a:p>
          <a:p>
            <a:pPr algn="ctr">
              <a:lnSpc>
                <a:spcPts val="3236"/>
              </a:lnSpc>
              <a:spcBef>
                <a:spcPct val="0"/>
              </a:spcBef>
            </a:pP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1EDE4"/>
        </a:solidFill>
      </p:bgPr>
    </p:bg>
    <p:spTree>
      <p:nvGrpSpPr>
        <p:cNvPr id="1" name=""/>
        <p:cNvGrpSpPr/>
        <p:nvPr/>
      </p:nvGrpSpPr>
      <p:grpSpPr>
        <a:xfrm>
          <a:off x="0" y="0"/>
          <a:ext cx="0" cy="0"/>
          <a:chOff x="0" y="0"/>
          <a:chExt cx="0" cy="0"/>
        </a:xfrm>
      </p:grpSpPr>
      <p:sp>
        <p:nvSpPr>
          <p:cNvPr name="Freeform 2" id="2"/>
          <p:cNvSpPr/>
          <p:nvPr/>
        </p:nvSpPr>
        <p:spPr>
          <a:xfrm flipH="false" flipV="false" rot="0">
            <a:off x="16211896" y="0"/>
            <a:ext cx="2076104" cy="10287000"/>
          </a:xfrm>
          <a:custGeom>
            <a:avLst/>
            <a:gdLst/>
            <a:ahLst/>
            <a:cxnLst/>
            <a:rect r="r" b="b" t="t" l="l"/>
            <a:pathLst>
              <a:path h="10287000" w="2076104">
                <a:moveTo>
                  <a:pt x="0" y="0"/>
                </a:moveTo>
                <a:lnTo>
                  <a:pt x="2076104" y="0"/>
                </a:lnTo>
                <a:lnTo>
                  <a:pt x="2076104"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3574684" y="0"/>
            <a:ext cx="2637213" cy="10287000"/>
          </a:xfrm>
          <a:custGeom>
            <a:avLst/>
            <a:gdLst/>
            <a:ahLst/>
            <a:cxnLst/>
            <a:rect r="r" b="b" t="t" l="l"/>
            <a:pathLst>
              <a:path h="10287000" w="2637213">
                <a:moveTo>
                  <a:pt x="0" y="0"/>
                </a:moveTo>
                <a:lnTo>
                  <a:pt x="2637212" y="0"/>
                </a:lnTo>
                <a:lnTo>
                  <a:pt x="2637212" y="10287000"/>
                </a:lnTo>
                <a:lnTo>
                  <a:pt x="0" y="102870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59490" y="1798160"/>
            <a:ext cx="9522910" cy="5701842"/>
          </a:xfrm>
          <a:custGeom>
            <a:avLst/>
            <a:gdLst/>
            <a:ahLst/>
            <a:cxnLst/>
            <a:rect r="r" b="b" t="t" l="l"/>
            <a:pathLst>
              <a:path h="5701842" w="9522910">
                <a:moveTo>
                  <a:pt x="0" y="0"/>
                </a:moveTo>
                <a:lnTo>
                  <a:pt x="9522910" y="0"/>
                </a:lnTo>
                <a:lnTo>
                  <a:pt x="9522910" y="5701843"/>
                </a:lnTo>
                <a:lnTo>
                  <a:pt x="0" y="5701843"/>
                </a:lnTo>
                <a:lnTo>
                  <a:pt x="0" y="0"/>
                </a:lnTo>
                <a:close/>
              </a:path>
            </a:pathLst>
          </a:custGeom>
          <a:blipFill>
            <a:blip r:embed="rId6"/>
            <a:stretch>
              <a:fillRect l="0" t="0" r="0" b="0"/>
            </a:stretch>
          </a:blipFill>
        </p:spPr>
      </p:sp>
      <p:sp>
        <p:nvSpPr>
          <p:cNvPr name="Freeform 5" id="5"/>
          <p:cNvSpPr/>
          <p:nvPr/>
        </p:nvSpPr>
        <p:spPr>
          <a:xfrm flipH="false" flipV="false" rot="0">
            <a:off x="9144000" y="5334888"/>
            <a:ext cx="5946244" cy="4609218"/>
          </a:xfrm>
          <a:custGeom>
            <a:avLst/>
            <a:gdLst/>
            <a:ahLst/>
            <a:cxnLst/>
            <a:rect r="r" b="b" t="t" l="l"/>
            <a:pathLst>
              <a:path h="4609218" w="5946244">
                <a:moveTo>
                  <a:pt x="0" y="0"/>
                </a:moveTo>
                <a:lnTo>
                  <a:pt x="5946244" y="0"/>
                </a:lnTo>
                <a:lnTo>
                  <a:pt x="5946244" y="4609218"/>
                </a:lnTo>
                <a:lnTo>
                  <a:pt x="0" y="4609218"/>
                </a:lnTo>
                <a:lnTo>
                  <a:pt x="0" y="0"/>
                </a:lnTo>
                <a:close/>
              </a:path>
            </a:pathLst>
          </a:custGeom>
          <a:blipFill>
            <a:blip r:embed="rId7"/>
            <a:stretch>
              <a:fillRect l="0" t="0" r="0" b="0"/>
            </a:stretch>
          </a:blipFill>
        </p:spPr>
      </p:sp>
      <p:sp>
        <p:nvSpPr>
          <p:cNvPr name="TextBox 6" id="6"/>
          <p:cNvSpPr txBox="true"/>
          <p:nvPr/>
        </p:nvSpPr>
        <p:spPr>
          <a:xfrm rot="0">
            <a:off x="159490" y="118180"/>
            <a:ext cx="13415194" cy="1418051"/>
          </a:xfrm>
          <a:prstGeom prst="rect">
            <a:avLst/>
          </a:prstGeom>
        </p:spPr>
        <p:txBody>
          <a:bodyPr anchor="t" rtlCol="false" tIns="0" lIns="0" bIns="0" rIns="0">
            <a:spAutoFit/>
          </a:bodyPr>
          <a:lstStyle/>
          <a:p>
            <a:pPr algn="ctr">
              <a:lnSpc>
                <a:spcPts val="2812"/>
              </a:lnSpc>
            </a:pPr>
            <a:r>
              <a:rPr lang="en-US" sz="2008" b="true">
                <a:solidFill>
                  <a:srgbClr val="000000"/>
                </a:solidFill>
                <a:latin typeface="Canva Sans Bold"/>
                <a:ea typeface="Canva Sans Bold"/>
                <a:cs typeface="Canva Sans Bold"/>
                <a:sym typeface="Canva Sans Bold"/>
              </a:rPr>
              <a:t>THE CHART SHOWS THE TOTAL NUMBER OF CALLS RECEIVED IN EACH STATION’S </a:t>
            </a:r>
            <a:r>
              <a:rPr lang="en-US" sz="2008" b="true">
                <a:solidFill>
                  <a:srgbClr val="000000"/>
                </a:solidFill>
                <a:latin typeface="Canva Sans Bold"/>
                <a:ea typeface="Canva Sans Bold"/>
                <a:cs typeface="Canva Sans Bold"/>
                <a:sym typeface="Canva Sans Bold"/>
              </a:rPr>
              <a:t>RESPONSE AREA, COMPARED TO THE TOTAL NUMBER OF CALLS TO WHICH EACH STATION’S CREWS RESPONDED. STATION CREWS NOT ONLY RESPOND TO THEIR OWN AREA, BUT, WHEN NEEDED, TO OTHER AREAS OF THE FIRE DISTRICT</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1EDE4"/>
        </a:solidFill>
      </p:bgPr>
    </p:bg>
    <p:spTree>
      <p:nvGrpSpPr>
        <p:cNvPr id="1" name=""/>
        <p:cNvGrpSpPr/>
        <p:nvPr/>
      </p:nvGrpSpPr>
      <p:grpSpPr>
        <a:xfrm>
          <a:off x="0" y="0"/>
          <a:ext cx="0" cy="0"/>
          <a:chOff x="0" y="0"/>
          <a:chExt cx="0" cy="0"/>
        </a:xfrm>
      </p:grpSpPr>
      <p:sp>
        <p:nvSpPr>
          <p:cNvPr name="Freeform 2" id="2"/>
          <p:cNvSpPr/>
          <p:nvPr/>
        </p:nvSpPr>
        <p:spPr>
          <a:xfrm flipH="false" flipV="false" rot="0">
            <a:off x="12782896" y="0"/>
            <a:ext cx="3429000" cy="3429000"/>
          </a:xfrm>
          <a:custGeom>
            <a:avLst/>
            <a:gdLst/>
            <a:ahLst/>
            <a:cxnLst/>
            <a:rect r="r" b="b" t="t" l="l"/>
            <a:pathLst>
              <a:path h="3429000" w="3429000">
                <a:moveTo>
                  <a:pt x="0" y="0"/>
                </a:moveTo>
                <a:lnTo>
                  <a:pt x="3429000" y="0"/>
                </a:lnTo>
                <a:lnTo>
                  <a:pt x="3429000" y="3429000"/>
                </a:lnTo>
                <a:lnTo>
                  <a:pt x="0" y="3429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2782896" y="3429000"/>
            <a:ext cx="3429000" cy="3429000"/>
          </a:xfrm>
          <a:custGeom>
            <a:avLst/>
            <a:gdLst/>
            <a:ahLst/>
            <a:cxnLst/>
            <a:rect r="r" b="b" t="t" l="l"/>
            <a:pathLst>
              <a:path h="3429000" w="3429000">
                <a:moveTo>
                  <a:pt x="0" y="0"/>
                </a:moveTo>
                <a:lnTo>
                  <a:pt x="3429000" y="0"/>
                </a:lnTo>
                <a:lnTo>
                  <a:pt x="3429000" y="3429000"/>
                </a:lnTo>
                <a:lnTo>
                  <a:pt x="0" y="34290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6211896" y="0"/>
            <a:ext cx="2076104" cy="10287000"/>
          </a:xfrm>
          <a:custGeom>
            <a:avLst/>
            <a:gdLst/>
            <a:ahLst/>
            <a:cxnLst/>
            <a:rect r="r" b="b" t="t" l="l"/>
            <a:pathLst>
              <a:path h="10287000" w="2076104">
                <a:moveTo>
                  <a:pt x="0" y="0"/>
                </a:moveTo>
                <a:lnTo>
                  <a:pt x="2076104" y="0"/>
                </a:lnTo>
                <a:lnTo>
                  <a:pt x="2076104" y="10287000"/>
                </a:lnTo>
                <a:lnTo>
                  <a:pt x="0" y="102870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12782896" y="6858000"/>
            <a:ext cx="3429000" cy="3429000"/>
          </a:xfrm>
          <a:custGeom>
            <a:avLst/>
            <a:gdLst/>
            <a:ahLst/>
            <a:cxnLst/>
            <a:rect r="r" b="b" t="t" l="l"/>
            <a:pathLst>
              <a:path h="3429000" w="3429000">
                <a:moveTo>
                  <a:pt x="0" y="0"/>
                </a:moveTo>
                <a:lnTo>
                  <a:pt x="3429000" y="0"/>
                </a:lnTo>
                <a:lnTo>
                  <a:pt x="3429000" y="3429000"/>
                </a:lnTo>
                <a:lnTo>
                  <a:pt x="0" y="34290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399268" y="768191"/>
            <a:ext cx="11301259" cy="3997820"/>
          </a:xfrm>
          <a:custGeom>
            <a:avLst/>
            <a:gdLst/>
            <a:ahLst/>
            <a:cxnLst/>
            <a:rect r="r" b="b" t="t" l="l"/>
            <a:pathLst>
              <a:path h="3997820" w="11301259">
                <a:moveTo>
                  <a:pt x="0" y="0"/>
                </a:moveTo>
                <a:lnTo>
                  <a:pt x="11301259" y="0"/>
                </a:lnTo>
                <a:lnTo>
                  <a:pt x="11301259" y="3997821"/>
                </a:lnTo>
                <a:lnTo>
                  <a:pt x="0" y="3997821"/>
                </a:lnTo>
                <a:lnTo>
                  <a:pt x="0" y="0"/>
                </a:lnTo>
                <a:close/>
              </a:path>
            </a:pathLst>
          </a:custGeom>
          <a:blipFill>
            <a:blip r:embed="rId10"/>
            <a:stretch>
              <a:fillRect l="0" t="0" r="0" b="0"/>
            </a:stretch>
          </a:blipFill>
        </p:spPr>
      </p:sp>
      <p:sp>
        <p:nvSpPr>
          <p:cNvPr name="Freeform 7" id="7"/>
          <p:cNvSpPr/>
          <p:nvPr/>
        </p:nvSpPr>
        <p:spPr>
          <a:xfrm flipH="false" flipV="false" rot="0">
            <a:off x="399268" y="6091280"/>
            <a:ext cx="11301259" cy="3814175"/>
          </a:xfrm>
          <a:custGeom>
            <a:avLst/>
            <a:gdLst/>
            <a:ahLst/>
            <a:cxnLst/>
            <a:rect r="r" b="b" t="t" l="l"/>
            <a:pathLst>
              <a:path h="3814175" w="11301259">
                <a:moveTo>
                  <a:pt x="0" y="0"/>
                </a:moveTo>
                <a:lnTo>
                  <a:pt x="11301259" y="0"/>
                </a:lnTo>
                <a:lnTo>
                  <a:pt x="11301259" y="3814175"/>
                </a:lnTo>
                <a:lnTo>
                  <a:pt x="0" y="3814175"/>
                </a:lnTo>
                <a:lnTo>
                  <a:pt x="0" y="0"/>
                </a:lnTo>
                <a:close/>
              </a:path>
            </a:pathLst>
          </a:custGeom>
          <a:blipFill>
            <a:blip r:embed="rId11"/>
            <a:stretch>
              <a:fillRect l="0" t="0" r="0" b="0"/>
            </a:stretch>
          </a:blipFill>
        </p:spPr>
      </p:sp>
      <p:sp>
        <p:nvSpPr>
          <p:cNvPr name="TextBox 8" id="8"/>
          <p:cNvSpPr txBox="true"/>
          <p:nvPr/>
        </p:nvSpPr>
        <p:spPr>
          <a:xfrm rot="0">
            <a:off x="303574" y="66817"/>
            <a:ext cx="11301259" cy="701374"/>
          </a:xfrm>
          <a:prstGeom prst="rect">
            <a:avLst/>
          </a:prstGeom>
        </p:spPr>
        <p:txBody>
          <a:bodyPr anchor="t" rtlCol="false" tIns="0" lIns="0" bIns="0" rIns="0">
            <a:spAutoFit/>
          </a:bodyPr>
          <a:lstStyle/>
          <a:p>
            <a:pPr algn="ctr">
              <a:lnSpc>
                <a:spcPts val="4916"/>
              </a:lnSpc>
              <a:spcBef>
                <a:spcPct val="0"/>
              </a:spcBef>
            </a:pPr>
            <a:r>
              <a:rPr lang="en-US" sz="3511" spc="403">
                <a:solidFill>
                  <a:srgbClr val="000000"/>
                </a:solidFill>
                <a:latin typeface="Cooper Hewitt"/>
                <a:ea typeface="Cooper Hewitt"/>
                <a:cs typeface="Cooper Hewitt"/>
                <a:sym typeface="Cooper Hewitt"/>
              </a:rPr>
              <a:t>NOVEMBER 2024</a:t>
            </a:r>
          </a:p>
        </p:txBody>
      </p:sp>
      <p:sp>
        <p:nvSpPr>
          <p:cNvPr name="TextBox 9" id="9"/>
          <p:cNvSpPr txBox="true"/>
          <p:nvPr/>
        </p:nvSpPr>
        <p:spPr>
          <a:xfrm rot="0">
            <a:off x="3816712" y="5389906"/>
            <a:ext cx="4051697" cy="701374"/>
          </a:xfrm>
          <a:prstGeom prst="rect">
            <a:avLst/>
          </a:prstGeom>
        </p:spPr>
        <p:txBody>
          <a:bodyPr anchor="t" rtlCol="false" tIns="0" lIns="0" bIns="0" rIns="0">
            <a:spAutoFit/>
          </a:bodyPr>
          <a:lstStyle/>
          <a:p>
            <a:pPr algn="ctr">
              <a:lnSpc>
                <a:spcPts val="4916"/>
              </a:lnSpc>
              <a:spcBef>
                <a:spcPct val="0"/>
              </a:spcBef>
            </a:pPr>
            <a:r>
              <a:rPr lang="en-US" sz="3511" spc="403">
                <a:solidFill>
                  <a:srgbClr val="000000"/>
                </a:solidFill>
                <a:latin typeface="Cooper Hewitt"/>
                <a:ea typeface="Cooper Hewitt"/>
                <a:cs typeface="Cooper Hewitt"/>
                <a:sym typeface="Cooper Hewitt"/>
              </a:rPr>
              <a:t>NOVEMBER 2023</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1EDE4"/>
        </a:solidFill>
      </p:bgPr>
    </p:bg>
    <p:spTree>
      <p:nvGrpSpPr>
        <p:cNvPr id="1" name=""/>
        <p:cNvGrpSpPr/>
        <p:nvPr/>
      </p:nvGrpSpPr>
      <p:grpSpPr>
        <a:xfrm>
          <a:off x="0" y="0"/>
          <a:ext cx="0" cy="0"/>
          <a:chOff x="0" y="0"/>
          <a:chExt cx="0" cy="0"/>
        </a:xfrm>
      </p:grpSpPr>
      <p:sp>
        <p:nvSpPr>
          <p:cNvPr name="Freeform 2" id="2"/>
          <p:cNvSpPr/>
          <p:nvPr/>
        </p:nvSpPr>
        <p:spPr>
          <a:xfrm flipH="false" flipV="false" rot="0">
            <a:off x="0" y="32089"/>
            <a:ext cx="3427213" cy="3427213"/>
          </a:xfrm>
          <a:custGeom>
            <a:avLst/>
            <a:gdLst/>
            <a:ahLst/>
            <a:cxnLst/>
            <a:rect r="r" b="b" t="t" l="l"/>
            <a:pathLst>
              <a:path h="3427213" w="3427213">
                <a:moveTo>
                  <a:pt x="0" y="0"/>
                </a:moveTo>
                <a:lnTo>
                  <a:pt x="3427213" y="0"/>
                </a:lnTo>
                <a:lnTo>
                  <a:pt x="3427213" y="3427213"/>
                </a:lnTo>
                <a:lnTo>
                  <a:pt x="0" y="342721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0" y="3459302"/>
            <a:ext cx="3427213" cy="3427213"/>
          </a:xfrm>
          <a:custGeom>
            <a:avLst/>
            <a:gdLst/>
            <a:ahLst/>
            <a:cxnLst/>
            <a:rect r="r" b="b" t="t" l="l"/>
            <a:pathLst>
              <a:path h="3427213" w="3427213">
                <a:moveTo>
                  <a:pt x="0" y="0"/>
                </a:moveTo>
                <a:lnTo>
                  <a:pt x="3427213" y="0"/>
                </a:lnTo>
                <a:lnTo>
                  <a:pt x="3427213" y="3427212"/>
                </a:lnTo>
                <a:lnTo>
                  <a:pt x="0" y="342721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4869696" y="32089"/>
            <a:ext cx="3418304" cy="3418304"/>
          </a:xfrm>
          <a:custGeom>
            <a:avLst/>
            <a:gdLst/>
            <a:ahLst/>
            <a:cxnLst/>
            <a:rect r="r" b="b" t="t" l="l"/>
            <a:pathLst>
              <a:path h="3418304" w="3418304">
                <a:moveTo>
                  <a:pt x="0" y="0"/>
                </a:moveTo>
                <a:lnTo>
                  <a:pt x="3418304" y="0"/>
                </a:lnTo>
                <a:lnTo>
                  <a:pt x="3418304" y="3418304"/>
                </a:lnTo>
                <a:lnTo>
                  <a:pt x="0" y="341830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14869696" y="3450393"/>
            <a:ext cx="3418304" cy="3418304"/>
          </a:xfrm>
          <a:custGeom>
            <a:avLst/>
            <a:gdLst/>
            <a:ahLst/>
            <a:cxnLst/>
            <a:rect r="r" b="b" t="t" l="l"/>
            <a:pathLst>
              <a:path h="3418304" w="3418304">
                <a:moveTo>
                  <a:pt x="0" y="0"/>
                </a:moveTo>
                <a:lnTo>
                  <a:pt x="3418304" y="0"/>
                </a:lnTo>
                <a:lnTo>
                  <a:pt x="3418304" y="3418303"/>
                </a:lnTo>
                <a:lnTo>
                  <a:pt x="0" y="341830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1787" y="6851989"/>
            <a:ext cx="3429000" cy="3429000"/>
          </a:xfrm>
          <a:custGeom>
            <a:avLst/>
            <a:gdLst/>
            <a:ahLst/>
            <a:cxnLst/>
            <a:rect r="r" b="b" t="t" l="l"/>
            <a:pathLst>
              <a:path h="3429000" w="3429000">
                <a:moveTo>
                  <a:pt x="0" y="0"/>
                </a:moveTo>
                <a:lnTo>
                  <a:pt x="3429000" y="0"/>
                </a:lnTo>
                <a:lnTo>
                  <a:pt x="3429000" y="3429000"/>
                </a:lnTo>
                <a:lnTo>
                  <a:pt x="0" y="342900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false" flipV="false" rot="0">
            <a:off x="14869696" y="6868696"/>
            <a:ext cx="3418304" cy="3418304"/>
          </a:xfrm>
          <a:custGeom>
            <a:avLst/>
            <a:gdLst/>
            <a:ahLst/>
            <a:cxnLst/>
            <a:rect r="r" b="b" t="t" l="l"/>
            <a:pathLst>
              <a:path h="3418304" w="3418304">
                <a:moveTo>
                  <a:pt x="0" y="0"/>
                </a:moveTo>
                <a:lnTo>
                  <a:pt x="3418304" y="0"/>
                </a:lnTo>
                <a:lnTo>
                  <a:pt x="3418304" y="3418304"/>
                </a:lnTo>
                <a:lnTo>
                  <a:pt x="0" y="341830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8" id="8"/>
          <p:cNvSpPr txBox="true"/>
          <p:nvPr/>
        </p:nvSpPr>
        <p:spPr>
          <a:xfrm rot="0">
            <a:off x="4638154" y="40244"/>
            <a:ext cx="9011692" cy="1320499"/>
          </a:xfrm>
          <a:prstGeom prst="rect">
            <a:avLst/>
          </a:prstGeom>
        </p:spPr>
        <p:txBody>
          <a:bodyPr anchor="t" rtlCol="false" tIns="0" lIns="0" bIns="0" rIns="0">
            <a:spAutoFit/>
          </a:bodyPr>
          <a:lstStyle/>
          <a:p>
            <a:pPr algn="ctr">
              <a:lnSpc>
                <a:spcPts val="4916"/>
              </a:lnSpc>
            </a:pPr>
            <a:r>
              <a:rPr lang="en-US" sz="3511" spc="403">
                <a:solidFill>
                  <a:srgbClr val="000000"/>
                </a:solidFill>
                <a:latin typeface="Cooper Hewitt"/>
                <a:ea typeface="Cooper Hewitt"/>
                <a:cs typeface="Cooper Hewitt"/>
                <a:sym typeface="Cooper Hewitt"/>
              </a:rPr>
              <a:t>NEW BOARD MEMBERS - SWEARING IN</a:t>
            </a:r>
          </a:p>
          <a:p>
            <a:pPr algn="ctr">
              <a:lnSpc>
                <a:spcPts val="4916"/>
              </a:lnSpc>
              <a:spcBef>
                <a:spcPct val="0"/>
              </a:spcBef>
            </a:pPr>
            <a:r>
              <a:rPr lang="en-US" sz="3511" spc="403">
                <a:solidFill>
                  <a:srgbClr val="000000"/>
                </a:solidFill>
                <a:latin typeface="Cooper Hewitt"/>
                <a:ea typeface="Cooper Hewitt"/>
                <a:cs typeface="Cooper Hewitt"/>
                <a:sym typeface="Cooper Hewitt"/>
              </a:rPr>
              <a:t>(TO BE SEATED IN JANUARY)</a:t>
            </a:r>
          </a:p>
        </p:txBody>
      </p:sp>
      <p:sp>
        <p:nvSpPr>
          <p:cNvPr name="TextBox 9" id="9"/>
          <p:cNvSpPr txBox="true"/>
          <p:nvPr/>
        </p:nvSpPr>
        <p:spPr>
          <a:xfrm rot="0">
            <a:off x="6666830" y="3957486"/>
            <a:ext cx="4954339" cy="2558749"/>
          </a:xfrm>
          <a:prstGeom prst="rect">
            <a:avLst/>
          </a:prstGeom>
        </p:spPr>
        <p:txBody>
          <a:bodyPr anchor="t" rtlCol="false" tIns="0" lIns="0" bIns="0" rIns="0">
            <a:spAutoFit/>
          </a:bodyPr>
          <a:lstStyle/>
          <a:p>
            <a:pPr algn="ctr">
              <a:lnSpc>
                <a:spcPts val="4916"/>
              </a:lnSpc>
            </a:pPr>
            <a:r>
              <a:rPr lang="en-US" sz="3511" spc="403">
                <a:solidFill>
                  <a:srgbClr val="000000"/>
                </a:solidFill>
                <a:latin typeface="Cooper Hewitt"/>
                <a:ea typeface="Cooper Hewitt"/>
                <a:cs typeface="Cooper Hewitt"/>
                <a:sym typeface="Cooper Hewitt"/>
              </a:rPr>
              <a:t>DIANA CHRISTENSEN</a:t>
            </a:r>
          </a:p>
          <a:p>
            <a:pPr algn="ctr">
              <a:lnSpc>
                <a:spcPts val="4916"/>
              </a:lnSpc>
            </a:pPr>
          </a:p>
          <a:p>
            <a:pPr algn="ctr">
              <a:lnSpc>
                <a:spcPts val="4916"/>
              </a:lnSpc>
            </a:pPr>
            <a:r>
              <a:rPr lang="en-US" sz="3511" spc="403">
                <a:solidFill>
                  <a:srgbClr val="000000"/>
                </a:solidFill>
                <a:latin typeface="Cooper Hewitt"/>
                <a:ea typeface="Cooper Hewitt"/>
                <a:cs typeface="Cooper Hewitt"/>
                <a:sym typeface="Cooper Hewitt"/>
              </a:rPr>
              <a:t>LANCE WALDROP</a:t>
            </a:r>
          </a:p>
          <a:p>
            <a:pPr algn="ctr">
              <a:lnSpc>
                <a:spcPts val="4916"/>
              </a:lnSpc>
              <a:spcBef>
                <a:spcPct val="0"/>
              </a:spcBef>
            </a:pPr>
          </a:p>
        </p:txBody>
      </p:sp>
      <p:sp>
        <p:nvSpPr>
          <p:cNvPr name="TextBox 10" id="10"/>
          <p:cNvSpPr txBox="true"/>
          <p:nvPr/>
        </p:nvSpPr>
        <p:spPr>
          <a:xfrm rot="0">
            <a:off x="3571741" y="8242714"/>
            <a:ext cx="11153428" cy="701374"/>
          </a:xfrm>
          <a:prstGeom prst="rect">
            <a:avLst/>
          </a:prstGeom>
        </p:spPr>
        <p:txBody>
          <a:bodyPr anchor="t" rtlCol="false" tIns="0" lIns="0" bIns="0" rIns="0">
            <a:spAutoFit/>
          </a:bodyPr>
          <a:lstStyle/>
          <a:p>
            <a:pPr algn="ctr">
              <a:lnSpc>
                <a:spcPts val="4916"/>
              </a:lnSpc>
              <a:spcBef>
                <a:spcPct val="0"/>
              </a:spcBef>
            </a:pPr>
            <a:r>
              <a:rPr lang="en-US" sz="3511" spc="403">
                <a:solidFill>
                  <a:srgbClr val="000000"/>
                </a:solidFill>
                <a:latin typeface="Cooper Hewitt"/>
                <a:ea typeface="Cooper Hewitt"/>
                <a:cs typeface="Cooper Hewitt"/>
                <a:sym typeface="Cooper Hewitt"/>
              </a:rPr>
              <a:t>WELCOME TO THE GOVERNING FIRE BOARD!</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1EDE4"/>
        </a:solidFill>
      </p:bgPr>
    </p:bg>
    <p:spTree>
      <p:nvGrpSpPr>
        <p:cNvPr id="1" name=""/>
        <p:cNvGrpSpPr/>
        <p:nvPr/>
      </p:nvGrpSpPr>
      <p:grpSpPr>
        <a:xfrm>
          <a:off x="0" y="0"/>
          <a:ext cx="0" cy="0"/>
          <a:chOff x="0" y="0"/>
          <a:chExt cx="0" cy="0"/>
        </a:xfrm>
      </p:grpSpPr>
      <p:sp>
        <p:nvSpPr>
          <p:cNvPr name="Freeform 2" id="2"/>
          <p:cNvSpPr/>
          <p:nvPr/>
        </p:nvSpPr>
        <p:spPr>
          <a:xfrm flipH="false" flipV="false" rot="0">
            <a:off x="15182355" y="-17498"/>
            <a:ext cx="3105645" cy="3105645"/>
          </a:xfrm>
          <a:custGeom>
            <a:avLst/>
            <a:gdLst/>
            <a:ahLst/>
            <a:cxnLst/>
            <a:rect r="r" b="b" t="t" l="l"/>
            <a:pathLst>
              <a:path h="3105645" w="3105645">
                <a:moveTo>
                  <a:pt x="0" y="0"/>
                </a:moveTo>
                <a:lnTo>
                  <a:pt x="3105645" y="0"/>
                </a:lnTo>
                <a:lnTo>
                  <a:pt x="3105645" y="3105645"/>
                </a:lnTo>
                <a:lnTo>
                  <a:pt x="0" y="310564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2220" y="3924780"/>
            <a:ext cx="11000137" cy="4159118"/>
          </a:xfrm>
          <a:custGeom>
            <a:avLst/>
            <a:gdLst/>
            <a:ahLst/>
            <a:cxnLst/>
            <a:rect r="r" b="b" t="t" l="l"/>
            <a:pathLst>
              <a:path h="4159118" w="11000137">
                <a:moveTo>
                  <a:pt x="0" y="0"/>
                </a:moveTo>
                <a:lnTo>
                  <a:pt x="11000137" y="0"/>
                </a:lnTo>
                <a:lnTo>
                  <a:pt x="11000137" y="4159117"/>
                </a:lnTo>
                <a:lnTo>
                  <a:pt x="0" y="4159117"/>
                </a:lnTo>
                <a:lnTo>
                  <a:pt x="0" y="0"/>
                </a:lnTo>
                <a:close/>
              </a:path>
            </a:pathLst>
          </a:custGeom>
          <a:blipFill>
            <a:blip r:embed="rId4"/>
            <a:stretch>
              <a:fillRect l="0" t="0" r="0" b="-33361"/>
            </a:stretch>
          </a:blipFill>
        </p:spPr>
      </p:sp>
      <p:sp>
        <p:nvSpPr>
          <p:cNvPr name="Freeform 4" id="4"/>
          <p:cNvSpPr/>
          <p:nvPr/>
        </p:nvSpPr>
        <p:spPr>
          <a:xfrm flipH="false" flipV="false" rot="0">
            <a:off x="3023329" y="-17498"/>
            <a:ext cx="3123431" cy="3123431"/>
          </a:xfrm>
          <a:custGeom>
            <a:avLst/>
            <a:gdLst/>
            <a:ahLst/>
            <a:cxnLst/>
            <a:rect r="r" b="b" t="t" l="l"/>
            <a:pathLst>
              <a:path h="3123431" w="3123431">
                <a:moveTo>
                  <a:pt x="0" y="0"/>
                </a:moveTo>
                <a:lnTo>
                  <a:pt x="3123431" y="0"/>
                </a:lnTo>
                <a:lnTo>
                  <a:pt x="3123431" y="3123430"/>
                </a:lnTo>
                <a:lnTo>
                  <a:pt x="0" y="312343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9116136" y="7226069"/>
            <a:ext cx="3078646" cy="3078646"/>
          </a:xfrm>
          <a:custGeom>
            <a:avLst/>
            <a:gdLst/>
            <a:ahLst/>
            <a:cxnLst/>
            <a:rect r="r" b="b" t="t" l="l"/>
            <a:pathLst>
              <a:path h="3078646" w="3078646">
                <a:moveTo>
                  <a:pt x="0" y="0"/>
                </a:moveTo>
                <a:lnTo>
                  <a:pt x="3078646" y="0"/>
                </a:lnTo>
                <a:lnTo>
                  <a:pt x="3078646" y="3078646"/>
                </a:lnTo>
                <a:lnTo>
                  <a:pt x="0" y="307864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6094904" y="287"/>
            <a:ext cx="3087860" cy="3087860"/>
          </a:xfrm>
          <a:custGeom>
            <a:avLst/>
            <a:gdLst/>
            <a:ahLst/>
            <a:cxnLst/>
            <a:rect r="r" b="b" t="t" l="l"/>
            <a:pathLst>
              <a:path h="3087860" w="3087860">
                <a:moveTo>
                  <a:pt x="0" y="0"/>
                </a:moveTo>
                <a:lnTo>
                  <a:pt x="3087860" y="0"/>
                </a:lnTo>
                <a:lnTo>
                  <a:pt x="3087860" y="3087860"/>
                </a:lnTo>
                <a:lnTo>
                  <a:pt x="0" y="308786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false" rot="0">
            <a:off x="-72220" y="-17498"/>
            <a:ext cx="3123431" cy="3123431"/>
          </a:xfrm>
          <a:custGeom>
            <a:avLst/>
            <a:gdLst/>
            <a:ahLst/>
            <a:cxnLst/>
            <a:rect r="r" b="b" t="t" l="l"/>
            <a:pathLst>
              <a:path h="3123431" w="3123431">
                <a:moveTo>
                  <a:pt x="0" y="0"/>
                </a:moveTo>
                <a:lnTo>
                  <a:pt x="3123431" y="0"/>
                </a:lnTo>
                <a:lnTo>
                  <a:pt x="3123431" y="3123430"/>
                </a:lnTo>
                <a:lnTo>
                  <a:pt x="0" y="312343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8" id="8"/>
          <p:cNvSpPr/>
          <p:nvPr/>
        </p:nvSpPr>
        <p:spPr>
          <a:xfrm flipH="false" flipV="false" rot="0">
            <a:off x="-72220" y="7205094"/>
            <a:ext cx="3099621" cy="3099621"/>
          </a:xfrm>
          <a:custGeom>
            <a:avLst/>
            <a:gdLst/>
            <a:ahLst/>
            <a:cxnLst/>
            <a:rect r="r" b="b" t="t" l="l"/>
            <a:pathLst>
              <a:path h="3099621" w="3099621">
                <a:moveTo>
                  <a:pt x="0" y="0"/>
                </a:moveTo>
                <a:lnTo>
                  <a:pt x="3099620" y="0"/>
                </a:lnTo>
                <a:lnTo>
                  <a:pt x="3099620" y="3099621"/>
                </a:lnTo>
                <a:lnTo>
                  <a:pt x="0" y="309962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9" id="9"/>
          <p:cNvSpPr/>
          <p:nvPr/>
        </p:nvSpPr>
        <p:spPr>
          <a:xfrm flipH="false" flipV="false" rot="0">
            <a:off x="3027400" y="7205094"/>
            <a:ext cx="6176780" cy="3099621"/>
          </a:xfrm>
          <a:custGeom>
            <a:avLst/>
            <a:gdLst/>
            <a:ahLst/>
            <a:cxnLst/>
            <a:rect r="r" b="b" t="t" l="l"/>
            <a:pathLst>
              <a:path h="3099621" w="6176780">
                <a:moveTo>
                  <a:pt x="0" y="0"/>
                </a:moveTo>
                <a:lnTo>
                  <a:pt x="6176781" y="0"/>
                </a:lnTo>
                <a:lnTo>
                  <a:pt x="6176781" y="3099621"/>
                </a:lnTo>
                <a:lnTo>
                  <a:pt x="0" y="3099621"/>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0" id="10"/>
          <p:cNvSpPr/>
          <p:nvPr/>
        </p:nvSpPr>
        <p:spPr>
          <a:xfrm flipH="false" flipV="false" rot="0">
            <a:off x="9038092" y="-17498"/>
            <a:ext cx="6144262" cy="3105645"/>
          </a:xfrm>
          <a:custGeom>
            <a:avLst/>
            <a:gdLst/>
            <a:ahLst/>
            <a:cxnLst/>
            <a:rect r="r" b="b" t="t" l="l"/>
            <a:pathLst>
              <a:path h="3105645" w="6144262">
                <a:moveTo>
                  <a:pt x="0" y="0"/>
                </a:moveTo>
                <a:lnTo>
                  <a:pt x="6144263" y="0"/>
                </a:lnTo>
                <a:lnTo>
                  <a:pt x="6144263" y="3105645"/>
                </a:lnTo>
                <a:lnTo>
                  <a:pt x="0" y="3105645"/>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1" id="11"/>
          <p:cNvSpPr/>
          <p:nvPr/>
        </p:nvSpPr>
        <p:spPr>
          <a:xfrm flipH="false" flipV="false" rot="0">
            <a:off x="12194782" y="7226069"/>
            <a:ext cx="3067451" cy="3078646"/>
          </a:xfrm>
          <a:custGeom>
            <a:avLst/>
            <a:gdLst/>
            <a:ahLst/>
            <a:cxnLst/>
            <a:rect r="r" b="b" t="t" l="l"/>
            <a:pathLst>
              <a:path h="3078646" w="3067451">
                <a:moveTo>
                  <a:pt x="0" y="0"/>
                </a:moveTo>
                <a:lnTo>
                  <a:pt x="3067451" y="0"/>
                </a:lnTo>
                <a:lnTo>
                  <a:pt x="3067451" y="3078646"/>
                </a:lnTo>
                <a:lnTo>
                  <a:pt x="0" y="3078646"/>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12" id="12"/>
          <p:cNvSpPr/>
          <p:nvPr/>
        </p:nvSpPr>
        <p:spPr>
          <a:xfrm flipH="false" flipV="false" rot="0">
            <a:off x="15227069" y="7226069"/>
            <a:ext cx="3060931" cy="3060931"/>
          </a:xfrm>
          <a:custGeom>
            <a:avLst/>
            <a:gdLst/>
            <a:ahLst/>
            <a:cxnLst/>
            <a:rect r="r" b="b" t="t" l="l"/>
            <a:pathLst>
              <a:path h="3060931" w="3060931">
                <a:moveTo>
                  <a:pt x="0" y="0"/>
                </a:moveTo>
                <a:lnTo>
                  <a:pt x="3060931" y="0"/>
                </a:lnTo>
                <a:lnTo>
                  <a:pt x="3060931" y="3060931"/>
                </a:lnTo>
                <a:lnTo>
                  <a:pt x="0" y="3060931"/>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13" id="13"/>
          <p:cNvSpPr/>
          <p:nvPr/>
        </p:nvSpPr>
        <p:spPr>
          <a:xfrm flipH="false" flipV="false" rot="0">
            <a:off x="3179800" y="7357494"/>
            <a:ext cx="6176780" cy="3099621"/>
          </a:xfrm>
          <a:custGeom>
            <a:avLst/>
            <a:gdLst/>
            <a:ahLst/>
            <a:cxnLst/>
            <a:rect r="r" b="b" t="t" l="l"/>
            <a:pathLst>
              <a:path h="3099621" w="6176780">
                <a:moveTo>
                  <a:pt x="0" y="0"/>
                </a:moveTo>
                <a:lnTo>
                  <a:pt x="6176781" y="0"/>
                </a:lnTo>
                <a:lnTo>
                  <a:pt x="6176781" y="3099621"/>
                </a:lnTo>
                <a:lnTo>
                  <a:pt x="0" y="3099621"/>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4" id="14"/>
          <p:cNvSpPr/>
          <p:nvPr/>
        </p:nvSpPr>
        <p:spPr>
          <a:xfrm flipH="false" flipV="false" rot="0">
            <a:off x="77988" y="6290746"/>
            <a:ext cx="10699722" cy="3829916"/>
          </a:xfrm>
          <a:custGeom>
            <a:avLst/>
            <a:gdLst/>
            <a:ahLst/>
            <a:cxnLst/>
            <a:rect r="r" b="b" t="t" l="l"/>
            <a:pathLst>
              <a:path h="3829916" w="10699722">
                <a:moveTo>
                  <a:pt x="0" y="0"/>
                </a:moveTo>
                <a:lnTo>
                  <a:pt x="10699721" y="0"/>
                </a:lnTo>
                <a:lnTo>
                  <a:pt x="10699721" y="3829917"/>
                </a:lnTo>
                <a:lnTo>
                  <a:pt x="0" y="3829917"/>
                </a:lnTo>
                <a:lnTo>
                  <a:pt x="0" y="0"/>
                </a:lnTo>
                <a:close/>
              </a:path>
            </a:pathLst>
          </a:custGeom>
          <a:blipFill>
            <a:blip r:embed="rId23"/>
            <a:stretch>
              <a:fillRect l="0" t="0" r="0" b="0"/>
            </a:stretch>
          </a:blipFill>
        </p:spPr>
      </p:sp>
      <p:sp>
        <p:nvSpPr>
          <p:cNvPr name="Freeform 15" id="15"/>
          <p:cNvSpPr/>
          <p:nvPr/>
        </p:nvSpPr>
        <p:spPr>
          <a:xfrm flipH="false" flipV="false" rot="0">
            <a:off x="13728508" y="701742"/>
            <a:ext cx="4374737" cy="3223038"/>
          </a:xfrm>
          <a:custGeom>
            <a:avLst/>
            <a:gdLst/>
            <a:ahLst/>
            <a:cxnLst/>
            <a:rect r="r" b="b" t="t" l="l"/>
            <a:pathLst>
              <a:path h="3223038" w="4374737">
                <a:moveTo>
                  <a:pt x="0" y="0"/>
                </a:moveTo>
                <a:lnTo>
                  <a:pt x="4374736" y="0"/>
                </a:lnTo>
                <a:lnTo>
                  <a:pt x="4374736" y="3223038"/>
                </a:lnTo>
                <a:lnTo>
                  <a:pt x="0" y="3223038"/>
                </a:lnTo>
                <a:lnTo>
                  <a:pt x="0" y="0"/>
                </a:lnTo>
                <a:close/>
              </a:path>
            </a:pathLst>
          </a:custGeom>
          <a:blipFill>
            <a:blip r:embed="rId24"/>
            <a:stretch>
              <a:fillRect l="0" t="0" r="0" b="0"/>
            </a:stretch>
          </a:blipFill>
        </p:spPr>
      </p:sp>
      <p:sp>
        <p:nvSpPr>
          <p:cNvPr name="Freeform 16" id="16"/>
          <p:cNvSpPr/>
          <p:nvPr/>
        </p:nvSpPr>
        <p:spPr>
          <a:xfrm flipH="false" flipV="false" rot="-10800000">
            <a:off x="12577665" y="3588327"/>
            <a:ext cx="5298807" cy="6532335"/>
          </a:xfrm>
          <a:custGeom>
            <a:avLst/>
            <a:gdLst/>
            <a:ahLst/>
            <a:cxnLst/>
            <a:rect r="r" b="b" t="t" l="l"/>
            <a:pathLst>
              <a:path h="6532335" w="5298807">
                <a:moveTo>
                  <a:pt x="0" y="0"/>
                </a:moveTo>
                <a:lnTo>
                  <a:pt x="5298808" y="0"/>
                </a:lnTo>
                <a:lnTo>
                  <a:pt x="5298808" y="6532336"/>
                </a:lnTo>
                <a:lnTo>
                  <a:pt x="0" y="6532336"/>
                </a:lnTo>
                <a:lnTo>
                  <a:pt x="0" y="0"/>
                </a:lnTo>
                <a:close/>
              </a:path>
            </a:pathLst>
          </a:custGeom>
          <a:blipFill>
            <a:blip r:embed="rId25"/>
            <a:stretch>
              <a:fillRect l="0" t="0" r="0" b="0"/>
            </a:stretch>
          </a:blipFill>
        </p:spPr>
      </p:sp>
      <p:sp>
        <p:nvSpPr>
          <p:cNvPr name="TextBox 17" id="17"/>
          <p:cNvSpPr txBox="true"/>
          <p:nvPr/>
        </p:nvSpPr>
        <p:spPr>
          <a:xfrm rot="0">
            <a:off x="-7748803" y="1091145"/>
            <a:ext cx="31567049" cy="734693"/>
          </a:xfrm>
          <a:prstGeom prst="rect">
            <a:avLst/>
          </a:prstGeom>
        </p:spPr>
        <p:txBody>
          <a:bodyPr anchor="t" rtlCol="false" tIns="0" lIns="0" bIns="0" rIns="0">
            <a:spAutoFit/>
          </a:bodyPr>
          <a:lstStyle/>
          <a:p>
            <a:pPr algn="ctr" marL="0" indent="0" lvl="0">
              <a:lnSpc>
                <a:spcPts val="5180"/>
              </a:lnSpc>
              <a:spcBef>
                <a:spcPct val="0"/>
              </a:spcBef>
            </a:pPr>
            <a:r>
              <a:rPr lang="en-US" sz="3700" spc="425">
                <a:solidFill>
                  <a:srgbClr val="F1EDE4"/>
                </a:solidFill>
                <a:latin typeface="Cooper Hewitt"/>
                <a:ea typeface="Cooper Hewitt"/>
                <a:cs typeface="Cooper Hewitt"/>
                <a:sym typeface="Cooper Hewitt"/>
              </a:rPr>
              <a:t>COMMUNITY THANKS &amp; APPRECIATION</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1EDE4"/>
        </a:solidFill>
      </p:bgPr>
    </p:bg>
    <p:spTree>
      <p:nvGrpSpPr>
        <p:cNvPr id="1" name=""/>
        <p:cNvGrpSpPr/>
        <p:nvPr/>
      </p:nvGrpSpPr>
      <p:grpSpPr>
        <a:xfrm>
          <a:off x="0" y="0"/>
          <a:ext cx="0" cy="0"/>
          <a:chOff x="0" y="0"/>
          <a:chExt cx="0" cy="0"/>
        </a:xfrm>
      </p:grpSpPr>
      <p:sp>
        <p:nvSpPr>
          <p:cNvPr name="TextBox 2" id="2"/>
          <p:cNvSpPr txBox="true"/>
          <p:nvPr/>
        </p:nvSpPr>
        <p:spPr>
          <a:xfrm rot="0">
            <a:off x="7317662" y="107258"/>
            <a:ext cx="9247857" cy="2220914"/>
          </a:xfrm>
          <a:prstGeom prst="rect">
            <a:avLst/>
          </a:prstGeom>
        </p:spPr>
        <p:txBody>
          <a:bodyPr anchor="t" rtlCol="false" tIns="0" lIns="0" bIns="0" rIns="0">
            <a:spAutoFit/>
          </a:bodyPr>
          <a:lstStyle/>
          <a:p>
            <a:pPr algn="ctr">
              <a:lnSpc>
                <a:spcPts val="4286"/>
              </a:lnSpc>
            </a:pPr>
            <a:r>
              <a:rPr lang="en-US" sz="3061" spc="352">
                <a:solidFill>
                  <a:srgbClr val="CFA56C"/>
                </a:solidFill>
                <a:latin typeface="Cooper Hewitt"/>
                <a:ea typeface="Cooper Hewitt"/>
                <a:cs typeface="Cooper Hewitt"/>
                <a:sym typeface="Cooper Hewitt"/>
              </a:rPr>
              <a:t>EXECUTIVE SESSION</a:t>
            </a:r>
          </a:p>
          <a:p>
            <a:pPr algn="ctr">
              <a:lnSpc>
                <a:spcPts val="4286"/>
              </a:lnSpc>
            </a:pPr>
          </a:p>
          <a:p>
            <a:pPr algn="ctr" marL="0" indent="0" lvl="0">
              <a:lnSpc>
                <a:spcPts val="4286"/>
              </a:lnSpc>
              <a:spcBef>
                <a:spcPct val="0"/>
              </a:spcBef>
            </a:pPr>
            <a:r>
              <a:rPr lang="en-US" sz="3061" spc="352">
                <a:solidFill>
                  <a:srgbClr val="CFA56C"/>
                </a:solidFill>
                <a:latin typeface="Cooper Hewitt"/>
                <a:ea typeface="Cooper Hewitt"/>
                <a:cs typeface="Cooper Hewitt"/>
                <a:sym typeface="Cooper Hewitt"/>
              </a:rPr>
              <a:t>OPEN PUBLIC SESSION WILL RESUME WHEN EXECUTIVE SESSION IS COMPLETED.</a:t>
            </a:r>
          </a:p>
        </p:txBody>
      </p:sp>
      <p:sp>
        <p:nvSpPr>
          <p:cNvPr name="Freeform 3" id="3"/>
          <p:cNvSpPr/>
          <p:nvPr/>
        </p:nvSpPr>
        <p:spPr>
          <a:xfrm flipH="false" flipV="false" rot="0">
            <a:off x="0" y="0"/>
            <a:ext cx="2581102" cy="10287000"/>
          </a:xfrm>
          <a:custGeom>
            <a:avLst/>
            <a:gdLst/>
            <a:ahLst/>
            <a:cxnLst/>
            <a:rect r="r" b="b" t="t" l="l"/>
            <a:pathLst>
              <a:path h="10287000" w="2581102">
                <a:moveTo>
                  <a:pt x="0" y="0"/>
                </a:moveTo>
                <a:lnTo>
                  <a:pt x="2581102" y="0"/>
                </a:lnTo>
                <a:lnTo>
                  <a:pt x="2581102"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2581102" y="0"/>
            <a:ext cx="3478876" cy="6858000"/>
          </a:xfrm>
          <a:custGeom>
            <a:avLst/>
            <a:gdLst/>
            <a:ahLst/>
            <a:cxnLst/>
            <a:rect r="r" b="b" t="t" l="l"/>
            <a:pathLst>
              <a:path h="6858000" w="3478876">
                <a:moveTo>
                  <a:pt x="0" y="0"/>
                </a:moveTo>
                <a:lnTo>
                  <a:pt x="3478876" y="0"/>
                </a:lnTo>
                <a:lnTo>
                  <a:pt x="3478876" y="6858000"/>
                </a:lnTo>
                <a:lnTo>
                  <a:pt x="0" y="68580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2581102" y="6858000"/>
            <a:ext cx="3418304" cy="3418304"/>
          </a:xfrm>
          <a:custGeom>
            <a:avLst/>
            <a:gdLst/>
            <a:ahLst/>
            <a:cxnLst/>
            <a:rect r="r" b="b" t="t" l="l"/>
            <a:pathLst>
              <a:path h="3418304" w="3418304">
                <a:moveTo>
                  <a:pt x="0" y="0"/>
                </a:moveTo>
                <a:lnTo>
                  <a:pt x="3418303" y="0"/>
                </a:lnTo>
                <a:lnTo>
                  <a:pt x="3418303" y="3418304"/>
                </a:lnTo>
                <a:lnTo>
                  <a:pt x="0" y="341830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721560">
            <a:off x="9021077" y="2837078"/>
            <a:ext cx="5805304" cy="3177874"/>
          </a:xfrm>
          <a:prstGeom prst="rect">
            <a:avLst/>
          </a:prstGeom>
        </p:spPr>
        <p:txBody>
          <a:bodyPr anchor="t" rtlCol="false" tIns="0" lIns="0" bIns="0" rIns="0">
            <a:spAutoFit/>
          </a:bodyPr>
          <a:lstStyle/>
          <a:p>
            <a:pPr algn="ctr">
              <a:lnSpc>
                <a:spcPts val="4916"/>
              </a:lnSpc>
              <a:spcBef>
                <a:spcPct val="0"/>
              </a:spcBef>
            </a:pPr>
            <a:r>
              <a:rPr lang="en-US" b="true" sz="3511" spc="403">
                <a:solidFill>
                  <a:srgbClr val="000000"/>
                </a:solidFill>
                <a:latin typeface="Cooper Hewitt"/>
                <a:ea typeface="Cooper Hewitt"/>
                <a:cs typeface="Cooper Hewitt"/>
                <a:sym typeface="Cooper Hewitt"/>
              </a:rPr>
              <a:t>MICROSOFT TEAMS </a:t>
            </a:r>
          </a:p>
          <a:p>
            <a:pPr algn="ctr">
              <a:lnSpc>
                <a:spcPts val="4916"/>
              </a:lnSpc>
              <a:spcBef>
                <a:spcPct val="0"/>
              </a:spcBef>
            </a:pPr>
            <a:r>
              <a:rPr lang="en-US" b="true" sz="3511" spc="403">
                <a:solidFill>
                  <a:srgbClr val="000000"/>
                </a:solidFill>
                <a:latin typeface="Cooper Hewitt"/>
                <a:ea typeface="Cooper Hewitt"/>
                <a:cs typeface="Cooper Hewitt"/>
                <a:sym typeface="Cooper Hewitt"/>
              </a:rPr>
              <a:t>JOIN THE MEETING NOW</a:t>
            </a:r>
          </a:p>
          <a:p>
            <a:pPr algn="ctr">
              <a:lnSpc>
                <a:spcPts val="4916"/>
              </a:lnSpc>
              <a:spcBef>
                <a:spcPct val="0"/>
              </a:spcBef>
            </a:pPr>
            <a:r>
              <a:rPr lang="en-US" b="true" sz="3511" spc="403">
                <a:solidFill>
                  <a:srgbClr val="000000"/>
                </a:solidFill>
                <a:latin typeface="Cooper Hewitt"/>
                <a:ea typeface="Cooper Hewitt"/>
                <a:cs typeface="Cooper Hewitt"/>
                <a:sym typeface="Cooper Hewitt"/>
              </a:rPr>
              <a:t>MEETING ID: 260 905 087 538</a:t>
            </a:r>
          </a:p>
          <a:p>
            <a:pPr algn="ctr">
              <a:lnSpc>
                <a:spcPts val="4916"/>
              </a:lnSpc>
              <a:spcBef>
                <a:spcPct val="0"/>
              </a:spcBef>
            </a:pPr>
            <a:r>
              <a:rPr lang="en-US" b="true" sz="3511" spc="403">
                <a:solidFill>
                  <a:srgbClr val="000000"/>
                </a:solidFill>
                <a:latin typeface="Cooper Hewitt"/>
                <a:ea typeface="Cooper Hewitt"/>
                <a:cs typeface="Cooper Hewitt"/>
                <a:sym typeface="Cooper Hewitt"/>
              </a:rPr>
              <a:t>PASSCODE: CFAYSN</a:t>
            </a:r>
          </a:p>
        </p:txBody>
      </p:sp>
      <p:sp>
        <p:nvSpPr>
          <p:cNvPr name="TextBox 7" id="7"/>
          <p:cNvSpPr txBox="true"/>
          <p:nvPr/>
        </p:nvSpPr>
        <p:spPr>
          <a:xfrm rot="0">
            <a:off x="8628082" y="6847205"/>
            <a:ext cx="7424148" cy="1320499"/>
          </a:xfrm>
          <a:prstGeom prst="rect">
            <a:avLst/>
          </a:prstGeom>
        </p:spPr>
        <p:txBody>
          <a:bodyPr anchor="t" rtlCol="false" tIns="0" lIns="0" bIns="0" rIns="0">
            <a:spAutoFit/>
          </a:bodyPr>
          <a:lstStyle/>
          <a:p>
            <a:pPr algn="ctr">
              <a:lnSpc>
                <a:spcPts val="4916"/>
              </a:lnSpc>
              <a:spcBef>
                <a:spcPct val="0"/>
              </a:spcBef>
            </a:pPr>
            <a:r>
              <a:rPr lang="en-US" b="true" sz="3511" spc="403" u="sng">
                <a:solidFill>
                  <a:srgbClr val="000000"/>
                </a:solidFill>
                <a:latin typeface="Cooper Hewitt"/>
                <a:ea typeface="Cooper Hewitt"/>
                <a:cs typeface="Cooper Hewitt"/>
                <a:sym typeface="Cooper Hewitt"/>
              </a:rPr>
              <a:t>IF YOU GET DISCONNECTED, PLEASE REJOIN AT:</a:t>
            </a:r>
          </a:p>
        </p:txBody>
      </p:sp>
      <p:sp>
        <p:nvSpPr>
          <p:cNvPr name="TextBox 8" id="8"/>
          <p:cNvSpPr txBox="true"/>
          <p:nvPr/>
        </p:nvSpPr>
        <p:spPr>
          <a:xfrm rot="0">
            <a:off x="6226145" y="8202763"/>
            <a:ext cx="12228022" cy="1939624"/>
          </a:xfrm>
          <a:prstGeom prst="rect">
            <a:avLst/>
          </a:prstGeom>
        </p:spPr>
        <p:txBody>
          <a:bodyPr anchor="t" rtlCol="false" tIns="0" lIns="0" bIns="0" rIns="0">
            <a:spAutoFit/>
          </a:bodyPr>
          <a:lstStyle/>
          <a:p>
            <a:pPr algn="ctr">
              <a:lnSpc>
                <a:spcPts val="4916"/>
              </a:lnSpc>
              <a:spcBef>
                <a:spcPct val="0"/>
              </a:spcBef>
            </a:pPr>
            <a:r>
              <a:rPr lang="en-US" b="true" sz="3511" spc="403">
                <a:solidFill>
                  <a:srgbClr val="000000"/>
                </a:solidFill>
                <a:latin typeface="Cooper Hewitt"/>
                <a:ea typeface="Cooper Hewitt"/>
                <a:cs typeface="Cooper Hewitt"/>
                <a:sym typeface="Cooper Hewitt"/>
              </a:rPr>
              <a:t>DIAL IN BY PHONE</a:t>
            </a:r>
          </a:p>
          <a:p>
            <a:pPr algn="ctr">
              <a:lnSpc>
                <a:spcPts val="4916"/>
              </a:lnSpc>
              <a:spcBef>
                <a:spcPct val="0"/>
              </a:spcBef>
            </a:pPr>
            <a:r>
              <a:rPr lang="en-US" b="true" sz="3511" spc="403">
                <a:solidFill>
                  <a:srgbClr val="000000"/>
                </a:solidFill>
                <a:latin typeface="Cooper Hewitt"/>
                <a:ea typeface="Cooper Hewitt"/>
                <a:cs typeface="Cooper Hewitt"/>
                <a:sym typeface="Cooper Hewitt"/>
              </a:rPr>
              <a:t>+1 312-625-2555,372741307# UNITED STATES PHONE CONFERENCE ID: 372 741 307</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F1EDE4"/>
        </a:solidFill>
      </p:bgPr>
    </p:bg>
    <p:spTree>
      <p:nvGrpSpPr>
        <p:cNvPr id="1" name=""/>
        <p:cNvGrpSpPr/>
        <p:nvPr/>
      </p:nvGrpSpPr>
      <p:grpSpPr>
        <a:xfrm>
          <a:off x="0" y="0"/>
          <a:ext cx="0" cy="0"/>
          <a:chOff x="0" y="0"/>
          <a:chExt cx="0" cy="0"/>
        </a:xfrm>
      </p:grpSpPr>
      <p:sp>
        <p:nvSpPr>
          <p:cNvPr name="Freeform 2" id="2"/>
          <p:cNvSpPr/>
          <p:nvPr/>
        </p:nvSpPr>
        <p:spPr>
          <a:xfrm flipH="false" flipV="false" rot="0">
            <a:off x="-14963" y="0"/>
            <a:ext cx="5218315" cy="10287000"/>
          </a:xfrm>
          <a:custGeom>
            <a:avLst/>
            <a:gdLst/>
            <a:ahLst/>
            <a:cxnLst/>
            <a:rect r="r" b="b" t="t" l="l"/>
            <a:pathLst>
              <a:path h="10287000" w="5218315">
                <a:moveTo>
                  <a:pt x="0" y="0"/>
                </a:moveTo>
                <a:lnTo>
                  <a:pt x="5218315" y="0"/>
                </a:lnTo>
                <a:lnTo>
                  <a:pt x="5218315"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5203352" y="0"/>
            <a:ext cx="3445585" cy="6841415"/>
          </a:xfrm>
          <a:custGeom>
            <a:avLst/>
            <a:gdLst/>
            <a:ahLst/>
            <a:cxnLst/>
            <a:rect r="r" b="b" t="t" l="l"/>
            <a:pathLst>
              <a:path h="6841415" w="3445585">
                <a:moveTo>
                  <a:pt x="0" y="0"/>
                </a:moveTo>
                <a:lnTo>
                  <a:pt x="3445585" y="0"/>
                </a:lnTo>
                <a:lnTo>
                  <a:pt x="3445585" y="6841415"/>
                </a:lnTo>
                <a:lnTo>
                  <a:pt x="0" y="684141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5203352" y="6841415"/>
            <a:ext cx="3445585" cy="3445585"/>
          </a:xfrm>
          <a:custGeom>
            <a:avLst/>
            <a:gdLst/>
            <a:ahLst/>
            <a:cxnLst/>
            <a:rect r="r" b="b" t="t" l="l"/>
            <a:pathLst>
              <a:path h="3445585" w="3445585">
                <a:moveTo>
                  <a:pt x="0" y="0"/>
                </a:moveTo>
                <a:lnTo>
                  <a:pt x="3445585" y="0"/>
                </a:lnTo>
                <a:lnTo>
                  <a:pt x="3445585" y="3445585"/>
                </a:lnTo>
                <a:lnTo>
                  <a:pt x="0" y="344558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5" id="5"/>
          <p:cNvGrpSpPr/>
          <p:nvPr/>
        </p:nvGrpSpPr>
        <p:grpSpPr>
          <a:xfrm rot="0">
            <a:off x="9144000" y="953677"/>
            <a:ext cx="8805360" cy="8379646"/>
            <a:chOff x="0" y="0"/>
            <a:chExt cx="11740480" cy="11172861"/>
          </a:xfrm>
        </p:grpSpPr>
        <p:sp>
          <p:nvSpPr>
            <p:cNvPr name="TextBox 6" id="6"/>
            <p:cNvSpPr txBox="true"/>
            <p:nvPr/>
          </p:nvSpPr>
          <p:spPr>
            <a:xfrm rot="0">
              <a:off x="0" y="-57150"/>
              <a:ext cx="11655728" cy="8340465"/>
            </a:xfrm>
            <a:prstGeom prst="rect">
              <a:avLst/>
            </a:prstGeom>
          </p:spPr>
          <p:txBody>
            <a:bodyPr anchor="t" rtlCol="false" tIns="0" lIns="0" bIns="0" rIns="0">
              <a:spAutoFit/>
            </a:bodyPr>
            <a:lstStyle/>
            <a:p>
              <a:pPr algn="ctr" marL="0" indent="0" lvl="0">
                <a:lnSpc>
                  <a:spcPts val="12284"/>
                </a:lnSpc>
                <a:spcBef>
                  <a:spcPct val="0"/>
                </a:spcBef>
              </a:pPr>
              <a:r>
                <a:rPr lang="en-US" sz="10236">
                  <a:solidFill>
                    <a:srgbClr val="282842"/>
                  </a:solidFill>
                  <a:latin typeface="Sailors"/>
                  <a:ea typeface="Sailors"/>
                  <a:cs typeface="Sailors"/>
                  <a:sym typeface="Sailors"/>
                </a:rPr>
                <a:t>have a wonderful HOLIDAY SEASON!</a:t>
              </a:r>
            </a:p>
          </p:txBody>
        </p:sp>
        <p:sp>
          <p:nvSpPr>
            <p:cNvPr name="TextBox 7" id="7"/>
            <p:cNvSpPr txBox="true"/>
            <p:nvPr/>
          </p:nvSpPr>
          <p:spPr>
            <a:xfrm rot="0">
              <a:off x="84752" y="8461642"/>
              <a:ext cx="11655728" cy="2711220"/>
            </a:xfrm>
            <a:prstGeom prst="rect">
              <a:avLst/>
            </a:prstGeom>
          </p:spPr>
          <p:txBody>
            <a:bodyPr anchor="t" rtlCol="false" tIns="0" lIns="0" bIns="0" rIns="0">
              <a:spAutoFit/>
            </a:bodyPr>
            <a:lstStyle/>
            <a:p>
              <a:pPr algn="ctr">
                <a:lnSpc>
                  <a:spcPts val="5259"/>
                </a:lnSpc>
              </a:pPr>
              <a:r>
                <a:rPr lang="en-US" sz="3756" spc="432">
                  <a:solidFill>
                    <a:srgbClr val="006F6B"/>
                  </a:solidFill>
                  <a:latin typeface="Cooper Hewitt"/>
                  <a:ea typeface="Cooper Hewitt"/>
                  <a:cs typeface="Cooper Hewitt"/>
                  <a:sym typeface="Cooper Hewitt"/>
                </a:rPr>
                <a:t>FROM SEDONA FIRE DISTRICT </a:t>
              </a:r>
            </a:p>
            <a:p>
              <a:pPr algn="ctr">
                <a:lnSpc>
                  <a:spcPts val="5259"/>
                </a:lnSpc>
              </a:pPr>
              <a:r>
                <a:rPr lang="en-US" sz="3756" spc="432">
                  <a:solidFill>
                    <a:srgbClr val="006F6B"/>
                  </a:solidFill>
                  <a:latin typeface="Cooper Hewitt"/>
                  <a:ea typeface="Cooper Hewitt"/>
                  <a:cs typeface="Cooper Hewitt"/>
                  <a:sym typeface="Cooper Hewitt"/>
                </a:rPr>
                <a:t>GOVERNING BOARD AND STAFF</a:t>
              </a:r>
            </a:p>
            <a:p>
              <a:pPr algn="ctr" marL="0" indent="0" lvl="0">
                <a:lnSpc>
                  <a:spcPts val="5259"/>
                </a:lnSpc>
                <a:spcBef>
                  <a:spcPct val="0"/>
                </a:spcBef>
              </a:pPr>
              <a:r>
                <a:rPr lang="en-US" sz="3756" spc="432">
                  <a:solidFill>
                    <a:srgbClr val="006F6B"/>
                  </a:solidFill>
                  <a:latin typeface="Cooper Hewitt"/>
                  <a:ea typeface="Cooper Hewitt"/>
                  <a:cs typeface="Cooper Hewitt"/>
                  <a:sym typeface="Cooper Hewitt"/>
                </a:rPr>
                <a:t>DECEMBER 17, 2024</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1EDE4"/>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6849697" cy="6849697"/>
          </a:xfrm>
          <a:custGeom>
            <a:avLst/>
            <a:gdLst/>
            <a:ahLst/>
            <a:cxnLst/>
            <a:rect r="r" b="b" t="t" l="l"/>
            <a:pathLst>
              <a:path h="6849697" w="6849697">
                <a:moveTo>
                  <a:pt x="0" y="0"/>
                </a:moveTo>
                <a:lnTo>
                  <a:pt x="6849697" y="0"/>
                </a:lnTo>
                <a:lnTo>
                  <a:pt x="6849697" y="6849697"/>
                </a:lnTo>
                <a:lnTo>
                  <a:pt x="0" y="684969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0" y="6849697"/>
            <a:ext cx="6849697" cy="3437303"/>
          </a:xfrm>
          <a:custGeom>
            <a:avLst/>
            <a:gdLst/>
            <a:ahLst/>
            <a:cxnLst/>
            <a:rect r="r" b="b" t="t" l="l"/>
            <a:pathLst>
              <a:path h="3437303" w="6849697">
                <a:moveTo>
                  <a:pt x="0" y="0"/>
                </a:moveTo>
                <a:lnTo>
                  <a:pt x="6849697" y="0"/>
                </a:lnTo>
                <a:lnTo>
                  <a:pt x="6849697" y="3437303"/>
                </a:lnTo>
                <a:lnTo>
                  <a:pt x="0" y="343730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8637766" y="2480912"/>
            <a:ext cx="8621534" cy="5325175"/>
            <a:chOff x="0" y="0"/>
            <a:chExt cx="11495378" cy="7100234"/>
          </a:xfrm>
        </p:grpSpPr>
        <p:sp>
          <p:nvSpPr>
            <p:cNvPr name="TextBox 5" id="5"/>
            <p:cNvSpPr txBox="true"/>
            <p:nvPr/>
          </p:nvSpPr>
          <p:spPr>
            <a:xfrm rot="0">
              <a:off x="0" y="-85725"/>
              <a:ext cx="11495378" cy="5230306"/>
            </a:xfrm>
            <a:prstGeom prst="rect">
              <a:avLst/>
            </a:prstGeom>
          </p:spPr>
          <p:txBody>
            <a:bodyPr anchor="t" rtlCol="false" tIns="0" lIns="0" bIns="0" rIns="0">
              <a:spAutoFit/>
            </a:bodyPr>
            <a:lstStyle/>
            <a:p>
              <a:pPr algn="ctr" marL="0" indent="0" lvl="0">
                <a:lnSpc>
                  <a:spcPts val="15196"/>
                </a:lnSpc>
                <a:spcBef>
                  <a:spcPct val="0"/>
                </a:spcBef>
              </a:pPr>
              <a:r>
                <a:rPr lang="en-US" sz="12663">
                  <a:solidFill>
                    <a:srgbClr val="282842"/>
                  </a:solidFill>
                  <a:latin typeface="Sailors"/>
                  <a:ea typeface="Sailors"/>
                  <a:cs typeface="Sailors"/>
                  <a:sym typeface="Sailors"/>
                </a:rPr>
                <a:t>consent agenda</a:t>
              </a:r>
            </a:p>
          </p:txBody>
        </p:sp>
        <p:sp>
          <p:nvSpPr>
            <p:cNvPr name="TextBox 6" id="6"/>
            <p:cNvSpPr txBox="true"/>
            <p:nvPr/>
          </p:nvSpPr>
          <p:spPr>
            <a:xfrm rot="0">
              <a:off x="0" y="5501789"/>
              <a:ext cx="11495378" cy="1598444"/>
            </a:xfrm>
            <a:prstGeom prst="rect">
              <a:avLst/>
            </a:prstGeom>
          </p:spPr>
          <p:txBody>
            <a:bodyPr anchor="t" rtlCol="false" tIns="0" lIns="0" bIns="0" rIns="0">
              <a:spAutoFit/>
            </a:bodyPr>
            <a:lstStyle/>
            <a:p>
              <a:pPr algn="ctr" marL="0" indent="0" lvl="0">
                <a:lnSpc>
                  <a:spcPts val="4598"/>
                </a:lnSpc>
                <a:spcBef>
                  <a:spcPct val="0"/>
                </a:spcBef>
              </a:pPr>
              <a:r>
                <a:rPr lang="en-US" sz="3284" spc="377">
                  <a:solidFill>
                    <a:srgbClr val="00AE93"/>
                  </a:solidFill>
                  <a:latin typeface="Cooper Hewitt"/>
                  <a:ea typeface="Cooper Hewitt"/>
                  <a:cs typeface="Cooper Hewitt"/>
                  <a:sym typeface="Cooper Hewitt"/>
                </a:rPr>
                <a:t>NOVEMBER 19, 2024 REGULAR &amp; EXECUTIVE SESSION MINUTES</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1EDE4"/>
        </a:solidFill>
      </p:bgPr>
    </p:bg>
    <p:spTree>
      <p:nvGrpSpPr>
        <p:cNvPr id="1" name=""/>
        <p:cNvGrpSpPr/>
        <p:nvPr/>
      </p:nvGrpSpPr>
      <p:grpSpPr>
        <a:xfrm>
          <a:off x="0" y="0"/>
          <a:ext cx="0" cy="0"/>
          <a:chOff x="0" y="0"/>
          <a:chExt cx="0" cy="0"/>
        </a:xfrm>
      </p:grpSpPr>
      <p:sp>
        <p:nvSpPr>
          <p:cNvPr name="Freeform 2" id="2"/>
          <p:cNvSpPr/>
          <p:nvPr/>
        </p:nvSpPr>
        <p:spPr>
          <a:xfrm flipH="false" flipV="false" rot="0">
            <a:off x="11463090" y="6794970"/>
            <a:ext cx="6958756" cy="3492030"/>
          </a:xfrm>
          <a:custGeom>
            <a:avLst/>
            <a:gdLst/>
            <a:ahLst/>
            <a:cxnLst/>
            <a:rect r="r" b="b" t="t" l="l"/>
            <a:pathLst>
              <a:path h="3492030" w="6958756">
                <a:moveTo>
                  <a:pt x="0" y="0"/>
                </a:moveTo>
                <a:lnTo>
                  <a:pt x="6958756" y="0"/>
                </a:lnTo>
                <a:lnTo>
                  <a:pt x="6958756" y="3492030"/>
                </a:lnTo>
                <a:lnTo>
                  <a:pt x="0" y="349203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1463090" y="3424864"/>
            <a:ext cx="6824910" cy="3437273"/>
          </a:xfrm>
          <a:custGeom>
            <a:avLst/>
            <a:gdLst/>
            <a:ahLst/>
            <a:cxnLst/>
            <a:rect r="r" b="b" t="t" l="l"/>
            <a:pathLst>
              <a:path h="3437273" w="6824910">
                <a:moveTo>
                  <a:pt x="0" y="0"/>
                </a:moveTo>
                <a:lnTo>
                  <a:pt x="6824910" y="0"/>
                </a:lnTo>
                <a:lnTo>
                  <a:pt x="6824910" y="3437272"/>
                </a:lnTo>
                <a:lnTo>
                  <a:pt x="0" y="343727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1463090" y="0"/>
            <a:ext cx="6824910" cy="3424864"/>
          </a:xfrm>
          <a:custGeom>
            <a:avLst/>
            <a:gdLst/>
            <a:ahLst/>
            <a:cxnLst/>
            <a:rect r="r" b="b" t="t" l="l"/>
            <a:pathLst>
              <a:path h="3424864" w="6824910">
                <a:moveTo>
                  <a:pt x="0" y="0"/>
                </a:moveTo>
                <a:lnTo>
                  <a:pt x="6824910" y="0"/>
                </a:lnTo>
                <a:lnTo>
                  <a:pt x="6824910" y="3424864"/>
                </a:lnTo>
                <a:lnTo>
                  <a:pt x="0" y="342486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5" id="5"/>
          <p:cNvSpPr txBox="true"/>
          <p:nvPr/>
        </p:nvSpPr>
        <p:spPr>
          <a:xfrm rot="0">
            <a:off x="1321765" y="1276020"/>
            <a:ext cx="4862959" cy="1939624"/>
          </a:xfrm>
          <a:prstGeom prst="rect">
            <a:avLst/>
          </a:prstGeom>
        </p:spPr>
        <p:txBody>
          <a:bodyPr anchor="t" rtlCol="false" tIns="0" lIns="0" bIns="0" rIns="0">
            <a:spAutoFit/>
          </a:bodyPr>
          <a:lstStyle/>
          <a:p>
            <a:pPr algn="ctr">
              <a:lnSpc>
                <a:spcPts val="4916"/>
              </a:lnSpc>
            </a:pPr>
            <a:r>
              <a:rPr lang="en-US" sz="3511" spc="403">
                <a:solidFill>
                  <a:srgbClr val="000000"/>
                </a:solidFill>
                <a:latin typeface="Cooper Hewitt"/>
                <a:ea typeface="Cooper Hewitt"/>
                <a:cs typeface="Cooper Hewitt"/>
                <a:sym typeface="Cooper Hewitt"/>
              </a:rPr>
              <a:t>FINANCIAL UPDATES</a:t>
            </a:r>
          </a:p>
          <a:p>
            <a:pPr algn="ctr">
              <a:lnSpc>
                <a:spcPts val="4916"/>
              </a:lnSpc>
            </a:pPr>
          </a:p>
          <a:p>
            <a:pPr algn="ctr">
              <a:lnSpc>
                <a:spcPts val="4916"/>
              </a:lnSpc>
              <a:spcBef>
                <a:spcPct val="0"/>
              </a:spcBef>
            </a:pPr>
            <a:r>
              <a:rPr lang="en-US" sz="3511" spc="403">
                <a:solidFill>
                  <a:srgbClr val="000000"/>
                </a:solidFill>
                <a:latin typeface="Cooper Hewitt"/>
                <a:ea typeface="Cooper Hewitt"/>
                <a:cs typeface="Cooper Hewitt"/>
                <a:sym typeface="Cooper Hewitt"/>
              </a:rPr>
              <a:t>JVG ASSOCIATES</a:t>
            </a:r>
          </a:p>
        </p:txBody>
      </p:sp>
      <p:sp>
        <p:nvSpPr>
          <p:cNvPr name="TextBox 6" id="6"/>
          <p:cNvSpPr txBox="true"/>
          <p:nvPr/>
        </p:nvSpPr>
        <p:spPr>
          <a:xfrm rot="0">
            <a:off x="4158875" y="6623520"/>
            <a:ext cx="4051697" cy="701374"/>
          </a:xfrm>
          <a:prstGeom prst="rect">
            <a:avLst/>
          </a:prstGeom>
        </p:spPr>
        <p:txBody>
          <a:bodyPr anchor="t" rtlCol="false" tIns="0" lIns="0" bIns="0" rIns="0">
            <a:spAutoFit/>
          </a:bodyPr>
          <a:lstStyle/>
          <a:p>
            <a:pPr algn="ctr">
              <a:lnSpc>
                <a:spcPts val="4916"/>
              </a:lnSpc>
              <a:spcBef>
                <a:spcPct val="0"/>
              </a:spcBef>
            </a:pPr>
            <a:r>
              <a:rPr lang="en-US" sz="3511" spc="403">
                <a:solidFill>
                  <a:srgbClr val="000000"/>
                </a:solidFill>
                <a:latin typeface="Cooper Hewitt"/>
                <a:ea typeface="Cooper Hewitt"/>
                <a:cs typeface="Cooper Hewitt"/>
                <a:sym typeface="Cooper Hewitt"/>
              </a:rPr>
              <a:t>NOVEMBER 2024</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1EDE4"/>
        </a:solidFill>
      </p:bgPr>
    </p:bg>
    <p:spTree>
      <p:nvGrpSpPr>
        <p:cNvPr id="1" name=""/>
        <p:cNvGrpSpPr/>
        <p:nvPr/>
      </p:nvGrpSpPr>
      <p:grpSpPr>
        <a:xfrm>
          <a:off x="0" y="0"/>
          <a:ext cx="0" cy="0"/>
          <a:chOff x="0" y="0"/>
          <a:chExt cx="0" cy="0"/>
        </a:xfrm>
      </p:grpSpPr>
      <p:sp>
        <p:nvSpPr>
          <p:cNvPr name="Freeform 2" id="2"/>
          <p:cNvSpPr/>
          <p:nvPr/>
        </p:nvSpPr>
        <p:spPr>
          <a:xfrm flipH="false" flipV="false" rot="0">
            <a:off x="238832" y="134343"/>
            <a:ext cx="17697511" cy="9954850"/>
          </a:xfrm>
          <a:custGeom>
            <a:avLst/>
            <a:gdLst/>
            <a:ahLst/>
            <a:cxnLst/>
            <a:rect r="r" b="b" t="t" l="l"/>
            <a:pathLst>
              <a:path h="9954850" w="17697511">
                <a:moveTo>
                  <a:pt x="0" y="0"/>
                </a:moveTo>
                <a:lnTo>
                  <a:pt x="17697510" y="0"/>
                </a:lnTo>
                <a:lnTo>
                  <a:pt x="17697510" y="9954850"/>
                </a:lnTo>
                <a:lnTo>
                  <a:pt x="0" y="9954850"/>
                </a:lnTo>
                <a:lnTo>
                  <a:pt x="0" y="0"/>
                </a:lnTo>
                <a:close/>
              </a:path>
            </a:pathLst>
          </a:custGeom>
          <a:blipFill>
            <a:blip r:embed="rId2"/>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1EDE4"/>
        </a:solidFill>
      </p:bgPr>
    </p:bg>
    <p:spTree>
      <p:nvGrpSpPr>
        <p:cNvPr id="1" name=""/>
        <p:cNvGrpSpPr/>
        <p:nvPr/>
      </p:nvGrpSpPr>
      <p:grpSpPr>
        <a:xfrm>
          <a:off x="0" y="0"/>
          <a:ext cx="0" cy="0"/>
          <a:chOff x="0" y="0"/>
          <a:chExt cx="0" cy="0"/>
        </a:xfrm>
      </p:grpSpPr>
      <p:sp>
        <p:nvSpPr>
          <p:cNvPr name="Freeform 2" id="2"/>
          <p:cNvSpPr/>
          <p:nvPr/>
        </p:nvSpPr>
        <p:spPr>
          <a:xfrm flipH="false" flipV="false" rot="0">
            <a:off x="197942" y="111342"/>
            <a:ext cx="17909533" cy="10074112"/>
          </a:xfrm>
          <a:custGeom>
            <a:avLst/>
            <a:gdLst/>
            <a:ahLst/>
            <a:cxnLst/>
            <a:rect r="r" b="b" t="t" l="l"/>
            <a:pathLst>
              <a:path h="10074112" w="17909533">
                <a:moveTo>
                  <a:pt x="0" y="0"/>
                </a:moveTo>
                <a:lnTo>
                  <a:pt x="17909532" y="0"/>
                </a:lnTo>
                <a:lnTo>
                  <a:pt x="17909532" y="10074112"/>
                </a:lnTo>
                <a:lnTo>
                  <a:pt x="0" y="10074112"/>
                </a:lnTo>
                <a:lnTo>
                  <a:pt x="0" y="0"/>
                </a:lnTo>
                <a:close/>
              </a:path>
            </a:pathLst>
          </a:custGeom>
          <a:blipFill>
            <a:blip r:embed="rId2"/>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1EDE4"/>
        </a:solidFill>
      </p:bgPr>
    </p:bg>
    <p:spTree>
      <p:nvGrpSpPr>
        <p:cNvPr id="1" name=""/>
        <p:cNvGrpSpPr/>
        <p:nvPr/>
      </p:nvGrpSpPr>
      <p:grpSpPr>
        <a:xfrm>
          <a:off x="0" y="0"/>
          <a:ext cx="0" cy="0"/>
          <a:chOff x="0" y="0"/>
          <a:chExt cx="0" cy="0"/>
        </a:xfrm>
      </p:grpSpPr>
      <p:sp>
        <p:nvSpPr>
          <p:cNvPr name="Freeform 2" id="2"/>
          <p:cNvSpPr/>
          <p:nvPr/>
        </p:nvSpPr>
        <p:spPr>
          <a:xfrm flipH="false" flipV="false" rot="0">
            <a:off x="185826" y="175659"/>
            <a:ext cx="17789892" cy="10006814"/>
          </a:xfrm>
          <a:custGeom>
            <a:avLst/>
            <a:gdLst/>
            <a:ahLst/>
            <a:cxnLst/>
            <a:rect r="r" b="b" t="t" l="l"/>
            <a:pathLst>
              <a:path h="10006814" w="17789892">
                <a:moveTo>
                  <a:pt x="0" y="0"/>
                </a:moveTo>
                <a:lnTo>
                  <a:pt x="17789892" y="0"/>
                </a:lnTo>
                <a:lnTo>
                  <a:pt x="17789892" y="10006814"/>
                </a:lnTo>
                <a:lnTo>
                  <a:pt x="0" y="10006814"/>
                </a:lnTo>
                <a:lnTo>
                  <a:pt x="0" y="0"/>
                </a:lnTo>
                <a:close/>
              </a:path>
            </a:pathLst>
          </a:custGeom>
          <a:blipFill>
            <a:blip r:embed="rId2"/>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1EDE4"/>
        </a:solidFill>
      </p:bgPr>
    </p:bg>
    <p:spTree>
      <p:nvGrpSpPr>
        <p:cNvPr id="1" name=""/>
        <p:cNvGrpSpPr/>
        <p:nvPr/>
      </p:nvGrpSpPr>
      <p:grpSpPr>
        <a:xfrm>
          <a:off x="0" y="0"/>
          <a:ext cx="0" cy="0"/>
          <a:chOff x="0" y="0"/>
          <a:chExt cx="0" cy="0"/>
        </a:xfrm>
      </p:grpSpPr>
      <p:sp>
        <p:nvSpPr>
          <p:cNvPr name="Freeform 2" id="2"/>
          <p:cNvSpPr/>
          <p:nvPr/>
        </p:nvSpPr>
        <p:spPr>
          <a:xfrm flipH="false" flipV="false" rot="0">
            <a:off x="295623" y="166288"/>
            <a:ext cx="17790649" cy="10007240"/>
          </a:xfrm>
          <a:custGeom>
            <a:avLst/>
            <a:gdLst/>
            <a:ahLst/>
            <a:cxnLst/>
            <a:rect r="r" b="b" t="t" l="l"/>
            <a:pathLst>
              <a:path h="10007240" w="17790649">
                <a:moveTo>
                  <a:pt x="0" y="0"/>
                </a:moveTo>
                <a:lnTo>
                  <a:pt x="17790649" y="0"/>
                </a:lnTo>
                <a:lnTo>
                  <a:pt x="17790649" y="10007240"/>
                </a:lnTo>
                <a:lnTo>
                  <a:pt x="0" y="10007240"/>
                </a:lnTo>
                <a:lnTo>
                  <a:pt x="0" y="0"/>
                </a:lnTo>
                <a:close/>
              </a:path>
            </a:pathLst>
          </a:custGeom>
          <a:blipFill>
            <a:blip r:embed="rId2"/>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1EDE4"/>
        </a:solidFill>
      </p:bgPr>
    </p:bg>
    <p:spTree>
      <p:nvGrpSpPr>
        <p:cNvPr id="1" name=""/>
        <p:cNvGrpSpPr/>
        <p:nvPr/>
      </p:nvGrpSpPr>
      <p:grpSpPr>
        <a:xfrm>
          <a:off x="0" y="0"/>
          <a:ext cx="0" cy="0"/>
          <a:chOff x="0" y="0"/>
          <a:chExt cx="0" cy="0"/>
        </a:xfrm>
      </p:grpSpPr>
      <p:sp>
        <p:nvSpPr>
          <p:cNvPr name="Freeform 2" id="2"/>
          <p:cNvSpPr/>
          <p:nvPr/>
        </p:nvSpPr>
        <p:spPr>
          <a:xfrm flipH="false" flipV="false" rot="0">
            <a:off x="119948" y="67471"/>
            <a:ext cx="18032203" cy="10143114"/>
          </a:xfrm>
          <a:custGeom>
            <a:avLst/>
            <a:gdLst/>
            <a:ahLst/>
            <a:cxnLst/>
            <a:rect r="r" b="b" t="t" l="l"/>
            <a:pathLst>
              <a:path h="10143114" w="18032203">
                <a:moveTo>
                  <a:pt x="0" y="0"/>
                </a:moveTo>
                <a:lnTo>
                  <a:pt x="18032203" y="0"/>
                </a:lnTo>
                <a:lnTo>
                  <a:pt x="18032203" y="10143114"/>
                </a:lnTo>
                <a:lnTo>
                  <a:pt x="0" y="10143114"/>
                </a:lnTo>
                <a:lnTo>
                  <a:pt x="0" y="0"/>
                </a:lnTo>
                <a:close/>
              </a:path>
            </a:pathLst>
          </a:custGeom>
          <a:blipFill>
            <a:blip r:embed="rId2"/>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DAGWfd9mKZ8</dc:identifier>
  <dcterms:modified xsi:type="dcterms:W3CDTF">2011-08-01T06:04:30Z</dcterms:modified>
  <cp:revision>1</cp:revision>
  <dc:title>Sedona Fire District Governing FIre Board December 2024</dc:title>
</cp:coreProperties>
</file>